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61" r:id="rId1"/>
    <p:sldMasterId id="2147483973" r:id="rId2"/>
  </p:sldMasterIdLst>
  <p:notesMasterIdLst>
    <p:notesMasterId r:id="rId48"/>
  </p:notesMasterIdLst>
  <p:sldIdLst>
    <p:sldId id="603" r:id="rId3"/>
    <p:sldId id="602" r:id="rId4"/>
    <p:sldId id="258" r:id="rId5"/>
    <p:sldId id="260" r:id="rId6"/>
    <p:sldId id="261" r:id="rId7"/>
    <p:sldId id="271" r:id="rId8"/>
    <p:sldId id="262" r:id="rId9"/>
    <p:sldId id="272" r:id="rId10"/>
    <p:sldId id="264" r:id="rId11"/>
    <p:sldId id="265" r:id="rId12"/>
    <p:sldId id="273" r:id="rId13"/>
    <p:sldId id="266" r:id="rId14"/>
    <p:sldId id="583" r:id="rId15"/>
    <p:sldId id="267" r:id="rId16"/>
    <p:sldId id="268" r:id="rId17"/>
    <p:sldId id="269" r:id="rId18"/>
    <p:sldId id="274" r:id="rId19"/>
    <p:sldId id="604" r:id="rId20"/>
    <p:sldId id="601" r:id="rId21"/>
    <p:sldId id="584" r:id="rId22"/>
    <p:sldId id="586" r:id="rId23"/>
    <p:sldId id="587" r:id="rId24"/>
    <p:sldId id="361" r:id="rId25"/>
    <p:sldId id="585" r:id="rId26"/>
    <p:sldId id="350" r:id="rId27"/>
    <p:sldId id="351" r:id="rId28"/>
    <p:sldId id="379" r:id="rId29"/>
    <p:sldId id="380" r:id="rId30"/>
    <p:sldId id="590" r:id="rId31"/>
    <p:sldId id="591" r:id="rId32"/>
    <p:sldId id="589" r:id="rId33"/>
    <p:sldId id="406" r:id="rId34"/>
    <p:sldId id="407" r:id="rId35"/>
    <p:sldId id="386" r:id="rId36"/>
    <p:sldId id="592" r:id="rId37"/>
    <p:sldId id="397" r:id="rId38"/>
    <p:sldId id="388" r:id="rId39"/>
    <p:sldId id="391" r:id="rId40"/>
    <p:sldId id="593" r:id="rId41"/>
    <p:sldId id="398" r:id="rId42"/>
    <p:sldId id="389" r:id="rId43"/>
    <p:sldId id="599" r:id="rId44"/>
    <p:sldId id="600" r:id="rId45"/>
    <p:sldId id="390" r:id="rId46"/>
    <p:sldId id="395" r:id="rId47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1pPr>
    <a:lvl2pPr marL="4572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2pPr>
    <a:lvl3pPr marL="9144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3pPr>
    <a:lvl4pPr marL="13716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4pPr>
    <a:lvl5pPr marL="18288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5pPr>
    <a:lvl6pPr marL="22860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6pPr>
    <a:lvl7pPr marL="27432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7pPr>
    <a:lvl8pPr marL="32004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8pPr>
    <a:lvl9pPr marL="36576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AAAAAA"/>
    <a:srgbClr val="009193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94" autoAdjust="0"/>
    <p:restoredTop sz="94366" autoAdjust="0"/>
  </p:normalViewPr>
  <p:slideViewPr>
    <p:cSldViewPr>
      <p:cViewPr>
        <p:scale>
          <a:sx n="91" d="100"/>
          <a:sy n="91" d="100"/>
        </p:scale>
        <p:origin x="128" y="-584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32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1.png>
</file>

<file path=ppt/media/image18.png>
</file>

<file path=ppt/media/image2.png>
</file>

<file path=ppt/media/image23.png>
</file>

<file path=ppt/media/image24.png>
</file>

<file path=ppt/media/image3.png>
</file>

<file path=ppt/media/image4.png>
</file>

<file path=ppt/media/image40.png>
</file>

<file path=ppt/media/image5.png>
</file>

<file path=ppt/media/image6.png>
</file>

<file path=ppt/media/image7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Gill Sans MT" panose="020B0502020104020203" pitchFamily="34" charset="77"/>
              </a:defRPr>
            </a:lvl1pPr>
          </a:lstStyle>
          <a:p>
            <a:fld id="{3ECB703B-55A8-CB49-B806-4B4D31A981B5}" type="datetimeFigureOut">
              <a:rPr lang="en-US" smtClean="0"/>
              <a:pPr/>
              <a:t>5/12/23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Gill Sans MT" panose="020B0502020104020203" pitchFamily="34" charset="77"/>
              </a:defRPr>
            </a:lvl1pPr>
          </a:lstStyle>
          <a:p>
            <a:fld id="{6FB31AFA-1213-A14C-91BC-540C88A910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650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B31AFA-1213-A14C-91BC-540C88A910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A7594"/>
                </a:solidFill>
                <a:effectLst/>
                <a:uLnTx/>
                <a:uFillTx/>
                <a:latin typeface="Gill Sans MT" panose="020B0502020104020203" pitchFamily="34" charset="77"/>
                <a:ea typeface="ヒラギノ角ゴ ProN W6" charset="0"/>
                <a:sym typeface="Helvetica Neue Bold Condensed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7594"/>
              </a:solidFill>
              <a:effectLst/>
              <a:uLnTx/>
              <a:uFillTx/>
              <a:latin typeface="Gill Sans MT" panose="020B0502020104020203" pitchFamily="34" charset="77"/>
              <a:ea typeface="ヒラギノ角ゴ ProN W6" charset="0"/>
              <a:sym typeface="Helvetica Neue Bold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00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a generalization of</a:t>
            </a:r>
            <a:r>
              <a:rPr lang="en-US" baseline="0" dirty="0"/>
              <a:t> the line from the previous plot, where we work in as many dimensions as we want, and we look for a wobbly </a:t>
            </a:r>
            <a:r>
              <a:rPr lang="en-US" baseline="0" dirty="0" err="1"/>
              <a:t>hyperplane</a:t>
            </a:r>
            <a:r>
              <a:rPr lang="en-US" baseline="0" dirty="0"/>
              <a:t> rather than use a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836DBA-F58C-E64A-B039-67438B63C9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62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3891F5-CDBA-B846-A487-8198E0C53172}" type="slidenum">
              <a:rPr lang="en-US" altLang="x-none"/>
              <a:pPr/>
              <a:t>4</a:t>
            </a:fld>
            <a:endParaRPr lang="en-US" altLang="x-none"/>
          </a:p>
        </p:txBody>
      </p:sp>
      <p:sp>
        <p:nvSpPr>
          <p:cNvPr id="206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478371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4F6DE6-9ACA-2348-970D-480F2CE731F7}" type="slidenum">
              <a:rPr lang="en-US" altLang="x-none"/>
              <a:pPr/>
              <a:t>5</a:t>
            </a:fld>
            <a:endParaRPr lang="en-US" altLang="x-none"/>
          </a:p>
        </p:txBody>
      </p:sp>
      <p:sp>
        <p:nvSpPr>
          <p:cNvPr id="208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8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150904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4F6DE6-9ACA-2348-970D-480F2CE731F7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208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8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910172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B31AFA-1213-A14C-91BC-540C88A9104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6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630" y="3394480"/>
            <a:ext cx="9869540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4875" y="6190285"/>
            <a:ext cx="7255053" cy="176340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70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 algn="ctr">
              <a:buNone/>
              <a:defRPr sz="2702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6618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091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9986" y="1332992"/>
            <a:ext cx="1498974" cy="70876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4155" y="1332992"/>
            <a:ext cx="6707447" cy="70876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011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630" y="3394480"/>
            <a:ext cx="9869540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4875" y="6190285"/>
            <a:ext cx="7255053" cy="176340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70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 algn="ctr">
              <a:buNone/>
              <a:defRPr sz="2702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6C3B2-064B-354D-8C1F-514EB506E547}" type="datetime1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75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356F-D5F2-F240-8665-C411DDB10310}" type="datetime1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581" y="3394480"/>
            <a:ext cx="9870643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74875" y="6190172"/>
            <a:ext cx="7255053" cy="1799228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702">
                <a:solidFill>
                  <a:schemeClr val="tx1"/>
                </a:solidFill>
              </a:defRPr>
            </a:lvl1pPr>
            <a:lvl2pPr marL="650230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9FE14-C96F-2E4D-B6F3-AA2A4CFDA7DE}" type="datetime1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7630" y="3751885"/>
            <a:ext cx="4676299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0870" y="3751885"/>
            <a:ext cx="4679845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E476-D7D5-6945-BA69-E09A83275445}" type="datetime1">
              <a:rPr lang="en-US" smtClean="0"/>
              <a:t>5/12/23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282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629" y="3290218"/>
            <a:ext cx="4676301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629" y="4470400"/>
            <a:ext cx="4676301" cy="3693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60870" y="4470400"/>
            <a:ext cx="4679845" cy="369319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760870" y="3290218"/>
            <a:ext cx="4679845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0FA0-D9B2-4147-8208-908E8303C111}" type="datetime1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7977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7790-25FB-E54C-8B5C-4C642DDB5076}" type="datetime1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75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5366D-45C0-654E-850E-66331EAE456A}" type="datetime1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959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502400" y="0"/>
            <a:ext cx="65024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222" y="3191224"/>
            <a:ext cx="4679956" cy="1623462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5152" y="1144423"/>
            <a:ext cx="5136896" cy="7464755"/>
          </a:xfrm>
        </p:spPr>
        <p:txBody>
          <a:bodyPr>
            <a:normAutofit/>
          </a:bodyPr>
          <a:lstStyle>
            <a:lvl1pPr>
              <a:defRPr sz="2702">
                <a:solidFill>
                  <a:schemeClr val="tx1"/>
                </a:solidFill>
              </a:defRPr>
            </a:lvl1pPr>
            <a:lvl2pPr>
              <a:defRPr sz="2276">
                <a:solidFill>
                  <a:schemeClr val="tx1"/>
                </a:solidFill>
              </a:defRPr>
            </a:lvl2pPr>
            <a:lvl3pPr>
              <a:defRPr sz="2276">
                <a:solidFill>
                  <a:schemeClr val="tx1"/>
                </a:solidFill>
              </a:defRPr>
            </a:lvl3pPr>
            <a:lvl4pPr>
              <a:defRPr sz="2276">
                <a:solidFill>
                  <a:schemeClr val="tx1"/>
                </a:solidFill>
              </a:defRPr>
            </a:lvl4pPr>
            <a:lvl5pPr>
              <a:defRPr sz="2276">
                <a:solidFill>
                  <a:schemeClr val="tx1"/>
                </a:solidFill>
              </a:defRPr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2"/>
            <a:ext cx="4047744" cy="312040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87A0C-CF11-F14C-BAC2-14841F16619E}" type="datetime1">
              <a:rPr lang="en-US" smtClean="0"/>
              <a:t>5/12/23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911222" y="8869274"/>
            <a:ext cx="5413544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Machine Learning for Physics and Astronomy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459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52275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336" y="3191222"/>
            <a:ext cx="4681728" cy="16256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02401" y="0"/>
            <a:ext cx="6508904" cy="97536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4551">
                <a:solidFill>
                  <a:schemeClr val="tx1"/>
                </a:solidFill>
              </a:defRPr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4"/>
            <a:ext cx="4047744" cy="312040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A368F6F-09DC-E54B-AB55-6E7297928F44}" type="datetime1">
              <a:rPr lang="en-US" smtClean="0"/>
              <a:t>5/12/23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910336" y="8869274"/>
            <a:ext cx="5409997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Machine Learning for Physics and Astronomy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373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432A6-097D-4F4F-A41A-EC7107E67D3B}" type="datetime1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0621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9986" y="1332992"/>
            <a:ext cx="1498974" cy="70876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4155" y="1332992"/>
            <a:ext cx="6707447" cy="70876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B80F1-A54E-EA4C-A93D-A7D09BEDA789}" type="datetime1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for Physics and Astronomy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581" y="3394480"/>
            <a:ext cx="9870643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74875" y="6190172"/>
            <a:ext cx="7255053" cy="1799228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702">
                <a:solidFill>
                  <a:schemeClr val="tx1"/>
                </a:solidFill>
              </a:defRPr>
            </a:lvl1pPr>
            <a:lvl2pPr marL="650230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1274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7630" y="3751885"/>
            <a:ext cx="4676299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0870" y="3751885"/>
            <a:ext cx="4679845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14556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629" y="3290218"/>
            <a:ext cx="4676301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629" y="4470400"/>
            <a:ext cx="4676301" cy="3693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60870" y="4470400"/>
            <a:ext cx="4679845" cy="369319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760870" y="3290218"/>
            <a:ext cx="4679845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651884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4229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7444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502400" y="0"/>
            <a:ext cx="65024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222" y="3191224"/>
            <a:ext cx="4679956" cy="1623462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5152" y="1144423"/>
            <a:ext cx="5136896" cy="7464755"/>
          </a:xfrm>
        </p:spPr>
        <p:txBody>
          <a:bodyPr>
            <a:normAutofit/>
          </a:bodyPr>
          <a:lstStyle>
            <a:lvl1pPr>
              <a:defRPr sz="2702">
                <a:solidFill>
                  <a:schemeClr val="tx1"/>
                </a:solidFill>
              </a:defRPr>
            </a:lvl1pPr>
            <a:lvl2pPr>
              <a:defRPr sz="2276">
                <a:solidFill>
                  <a:schemeClr val="tx1"/>
                </a:solidFill>
              </a:defRPr>
            </a:lvl2pPr>
            <a:lvl3pPr>
              <a:defRPr sz="2276">
                <a:solidFill>
                  <a:schemeClr val="tx1"/>
                </a:solidFill>
              </a:defRPr>
            </a:lvl3pPr>
            <a:lvl4pPr>
              <a:defRPr sz="2276">
                <a:solidFill>
                  <a:schemeClr val="tx1"/>
                </a:solidFill>
              </a:defRPr>
            </a:lvl4pPr>
            <a:lvl5pPr>
              <a:defRPr sz="2276">
                <a:solidFill>
                  <a:schemeClr val="tx1"/>
                </a:solidFill>
              </a:defRPr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2"/>
            <a:ext cx="4047744" cy="312040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911222" y="8869274"/>
            <a:ext cx="5413544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89261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336" y="3191222"/>
            <a:ext cx="4681728" cy="16256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02401" y="0"/>
            <a:ext cx="6508904" cy="97536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4551">
                <a:solidFill>
                  <a:schemeClr val="tx1"/>
                </a:solidFill>
              </a:defRPr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4"/>
            <a:ext cx="4047744" cy="312040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8C1B375-16D5-F343-9C0E-AD3735F106C7}" type="datetimeFigureOut">
              <a:rPr lang="en-US" smtClean="0"/>
              <a:t>5/12/23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910336" y="8869274"/>
            <a:ext cx="5409997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713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4154" y="3751887"/>
            <a:ext cx="8444807" cy="44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fld id="{C8C1B375-16D5-F343-9C0E-AD3735F106C7}" type="datetimeFigureOut">
              <a:rPr lang="en-US" smtClean="0"/>
              <a:pPr/>
              <a:t>5/12/23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564" b="0" i="0" spc="0" baseline="0">
                <a:solidFill>
                  <a:srgbClr val="FFFFFF"/>
                </a:solidFill>
                <a:latin typeface="Gill Sans MT" panose="020B0502020104020203" pitchFamily="34" charset="77"/>
              </a:defRPr>
            </a:lvl1pPr>
          </a:lstStyle>
          <a:p>
            <a:fld id="{23C9E6DF-D4C8-A448-A59B-32DEB3070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78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</p:sldLayoutIdLst>
  <p:transition/>
  <p:txStyles>
    <p:titleStyle>
      <a:lvl1pPr algn="ctr" defTabSz="1300460" rtl="0" eaLnBrk="1" latinLnBrk="0" hangingPunct="1">
        <a:lnSpc>
          <a:spcPct val="90000"/>
        </a:lnSpc>
        <a:spcBef>
          <a:spcPct val="0"/>
        </a:spcBef>
        <a:buNone/>
        <a:defRPr sz="3698" kern="1200" cap="all" spc="284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5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5023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7534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0046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62557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869411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6pPr>
      <a:lvl7pPr marL="2113247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7pPr>
      <a:lvl8pPr marL="2357083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00919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4154" y="3751887"/>
            <a:ext cx="8444807" cy="44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fld id="{F55E4BC4-7CB9-CD42-A3C4-55BE39B91006}" type="datetime1">
              <a:rPr lang="en-US" smtClean="0"/>
              <a:t>5/12/23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r>
              <a:rPr lang="en-US"/>
              <a:t>Machine Learning for Physics and Astronomy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564" b="0" i="0" spc="0" baseline="0">
                <a:solidFill>
                  <a:srgbClr val="FFFFFF"/>
                </a:solidFill>
                <a:latin typeface="Gill Sans MT" panose="020B0502020104020203" pitchFamily="34" charset="77"/>
              </a:defRPr>
            </a:lvl1pPr>
          </a:lstStyle>
          <a:p>
            <a:fld id="{23C9E6DF-D4C8-A448-A59B-32DEB3070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</p:sldLayoutIdLst>
  <p:hf sldNum="0" hdr="0" ftr="0" dt="0"/>
  <p:txStyles>
    <p:titleStyle>
      <a:lvl1pPr algn="ctr" defTabSz="1300460" rtl="0" eaLnBrk="1" latinLnBrk="0" hangingPunct="1">
        <a:lnSpc>
          <a:spcPct val="90000"/>
        </a:lnSpc>
        <a:spcBef>
          <a:spcPct val="0"/>
        </a:spcBef>
        <a:buNone/>
        <a:defRPr sz="3698" kern="1200" cap="all" spc="284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5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5023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7534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0046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62557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869411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6pPr>
      <a:lvl7pPr marL="2113247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7pPr>
      <a:lvl8pPr marL="2357083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00919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D7FCD31-B6A0-453B-AC5B-4A7F4219A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3004800" cy="60342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  <a:sym typeface="Helvetica Neue Bold Condensed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706880" y="3069336"/>
            <a:ext cx="9591040" cy="234086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pPr defTabSz="914400"/>
            <a:r>
              <a:rPr lang="en-US" sz="3800" spc="200" dirty="0">
                <a:solidFill>
                  <a:srgbClr val="262626"/>
                </a:solidFill>
              </a:rPr>
              <a:t>Machine learning </a:t>
            </a:r>
            <a:br>
              <a:rPr lang="en-US" sz="3800" spc="200" dirty="0">
                <a:solidFill>
                  <a:srgbClr val="262626"/>
                </a:solidFill>
              </a:rPr>
            </a:br>
            <a:r>
              <a:rPr lang="en-US" sz="3800" spc="200" dirty="0">
                <a:solidFill>
                  <a:srgbClr val="262626"/>
                </a:solidFill>
              </a:rPr>
              <a:t>for physics and astronomy</a:t>
            </a:r>
            <a:br>
              <a:rPr lang="en-US" sz="3800" spc="200" dirty="0">
                <a:solidFill>
                  <a:srgbClr val="262626"/>
                </a:solidFill>
              </a:rPr>
            </a:br>
            <a:r>
              <a:rPr lang="en-US" sz="3800" spc="200" dirty="0">
                <a:solidFill>
                  <a:srgbClr val="262626"/>
                </a:solidFill>
              </a:rPr>
              <a:t>chapter 4</a:t>
            </a:r>
          </a:p>
        </p:txBody>
      </p:sp>
      <p:pic>
        <p:nvPicPr>
          <p:cNvPr id="7" name="Picture 6" descr="A black and white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5BD25916-D4C1-2749-95F2-C1F61B833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800" y="8263890"/>
            <a:ext cx="3378200" cy="1182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7DB0E6-33BA-7C43-AD1F-3025890A5962}"/>
              </a:ext>
            </a:extLst>
          </p:cNvPr>
          <p:cNvSpPr txBox="1"/>
          <p:nvPr/>
        </p:nvSpPr>
        <p:spPr>
          <a:xfrm>
            <a:off x="406400" y="384301"/>
            <a:ext cx="3144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ヒラギノ角ゴ ProN W6" charset="0"/>
                <a:sym typeface="Helvetica Neue Bold Condensed" charset="0"/>
              </a:rPr>
              <a:t>Viviana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ヒラギノ角ゴ ProN W6" charset="0"/>
                <a:sym typeface="Helvetica Neue Bold Condensed" charset="0"/>
              </a:rPr>
              <a:t>Acquaviva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ヒラギノ角ゴ ProN W6" charset="0"/>
              <a:sym typeface="Helvetica Neue Bold Condensed" charset="0"/>
            </a:endParaRPr>
          </a:p>
        </p:txBody>
      </p:sp>
      <p:pic>
        <p:nvPicPr>
          <p:cNvPr id="11" name="Picture 10" descr="A picture containing text, font, graphics, poster&#10;&#10;Description automatically generated">
            <a:extLst>
              <a:ext uri="{FF2B5EF4-FFF2-40B4-BE49-F238E27FC236}">
                <a16:creationId xmlns:a16="http://schemas.microsoft.com/office/drawing/2014/main" id="{2A24A238-B824-E84E-969A-AF0D866B5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4649" y="307340"/>
            <a:ext cx="1613751" cy="171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84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996" y="713484"/>
            <a:ext cx="8444807" cy="1690624"/>
          </a:xfrm>
        </p:spPr>
        <p:txBody>
          <a:bodyPr/>
          <a:lstStyle/>
          <a:p>
            <a:pPr algn="ctr"/>
            <a:r>
              <a:rPr lang="en-US" altLang="x-none" dirty="0"/>
              <a:t>Non-linear SVMs:  </a:t>
            </a:r>
            <a:br>
              <a:rPr lang="en-US" altLang="x-none" dirty="0"/>
            </a:br>
            <a:r>
              <a:rPr lang="en-US" altLang="x-none" dirty="0"/>
              <a:t>Feature spaces (kernel trick)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26863" y="2780420"/>
            <a:ext cx="7447957" cy="3891844"/>
          </a:xfrm>
        </p:spPr>
        <p:txBody>
          <a:bodyPr/>
          <a:lstStyle/>
          <a:p>
            <a:r>
              <a:rPr lang="en-US" altLang="x-none" dirty="0"/>
              <a:t>General idea:   the original feature space </a:t>
            </a:r>
            <a:r>
              <a:rPr lang="en-US" altLang="x-none" b="1" dirty="0"/>
              <a:t>can  be mapped to some higher-dimensional feature space </a:t>
            </a:r>
            <a:r>
              <a:rPr lang="en-US" altLang="x-none" dirty="0"/>
              <a:t>where the training set is separable:</a:t>
            </a:r>
          </a:p>
        </p:txBody>
      </p:sp>
      <p:sp>
        <p:nvSpPr>
          <p:cNvPr id="223330" name="AutoShape 98"/>
          <p:cNvSpPr>
            <a:spLocks noChangeArrowheads="1"/>
          </p:cNvSpPr>
          <p:nvPr/>
        </p:nvSpPr>
        <p:spPr bwMode="auto">
          <a:xfrm>
            <a:off x="5349134" y="4695041"/>
            <a:ext cx="1747520" cy="487680"/>
          </a:xfrm>
          <a:prstGeom prst="curvedDownArrow">
            <a:avLst>
              <a:gd name="adj1" fmla="val 71667"/>
              <a:gd name="adj2" fmla="val 143333"/>
              <a:gd name="adj3" fmla="val 33333"/>
            </a:avLst>
          </a:prstGeom>
          <a:solidFill>
            <a:srgbClr val="008000"/>
          </a:solidFill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3331" name="Text Box 99"/>
          <p:cNvSpPr txBox="1">
            <a:spLocks noChangeArrowheads="1"/>
          </p:cNvSpPr>
          <p:nvPr/>
        </p:nvSpPr>
        <p:spPr bwMode="auto">
          <a:xfrm>
            <a:off x="4830071" y="5873960"/>
            <a:ext cx="256834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 x</a:t>
            </a:r>
            <a:r>
              <a:rPr lang="en-US" altLang="x-none" sz="3600" baseline="-250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 </a:t>
            </a: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→ </a:t>
            </a:r>
            <a:r>
              <a:rPr lang="mr-IN" sz="3600" dirty="0" err="1">
                <a:latin typeface="Gill Sans MT" panose="020B0502020104020203" pitchFamily="34" charset="77"/>
              </a:rPr>
              <a:t>φ</a:t>
            </a: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(x)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841" y="5071840"/>
            <a:ext cx="3682230" cy="26301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418" y="4831412"/>
            <a:ext cx="4355428" cy="311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7366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010" y="693418"/>
            <a:ext cx="8444807" cy="1690624"/>
          </a:xfrm>
        </p:spPr>
        <p:txBody>
          <a:bodyPr/>
          <a:lstStyle/>
          <a:p>
            <a:pPr algn="ctr"/>
            <a:r>
              <a:rPr lang="en-US" altLang="x-none" dirty="0"/>
              <a:t>Non-linear SVMs:  </a:t>
            </a:r>
            <a:br>
              <a:rPr lang="en-US" altLang="x-none" dirty="0"/>
            </a:br>
            <a:r>
              <a:rPr lang="en-US" altLang="x-none" dirty="0"/>
              <a:t>Feature spaces (kernel trick)</a:t>
            </a:r>
          </a:p>
        </p:txBody>
      </p:sp>
      <p:sp>
        <p:nvSpPr>
          <p:cNvPr id="223330" name="AutoShape 98"/>
          <p:cNvSpPr>
            <a:spLocks noChangeArrowheads="1"/>
          </p:cNvSpPr>
          <p:nvPr/>
        </p:nvSpPr>
        <p:spPr bwMode="auto">
          <a:xfrm>
            <a:off x="5987308" y="4433597"/>
            <a:ext cx="1260213" cy="410700"/>
          </a:xfrm>
          <a:prstGeom prst="curvedDownArrow">
            <a:avLst>
              <a:gd name="adj1" fmla="val 71667"/>
              <a:gd name="adj2" fmla="val 143333"/>
              <a:gd name="adj3" fmla="val 33333"/>
            </a:avLst>
          </a:prstGeom>
          <a:solidFill>
            <a:srgbClr val="008000"/>
          </a:solidFill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05573" y="2743200"/>
            <a:ext cx="92236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This doesn’t sound or look too special because we already talked about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feature engineering. For example, from feature x we can calculate x</a:t>
            </a:r>
            <a:r>
              <a:rPr lang="en-US" sz="2400" baseline="30000" dirty="0">
                <a:solidFill>
                  <a:schemeClr val="tx1"/>
                </a:solidFill>
                <a:latin typeface="Gill Sans MT" panose="020B0502020104020203" pitchFamily="34" charset="77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, x</a:t>
            </a:r>
            <a:r>
              <a:rPr lang="en-US" sz="2400" baseline="30000" dirty="0">
                <a:solidFill>
                  <a:schemeClr val="tx1"/>
                </a:solidFill>
                <a:latin typeface="Gill Sans MT" panose="020B0502020104020203" pitchFamily="34" charset="77"/>
              </a:rPr>
              <a:t>3</a:t>
            </a:r>
            <a:r>
              <a:rPr lang="mr-IN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…</a:t>
            </a:r>
            <a:endParaRPr lang="en-US" sz="2400" dirty="0">
              <a:solidFill>
                <a:schemeClr val="tx1"/>
              </a:solidFill>
              <a:latin typeface="Gill Sans MT" panose="020B0502020104020203" pitchFamily="34" charset="77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93" y="4433597"/>
            <a:ext cx="3100995" cy="22149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769" y="4012497"/>
            <a:ext cx="4133517" cy="29525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9970" y="8990096"/>
            <a:ext cx="125248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Suppose that your mapping function is associated to a </a:t>
            </a:r>
            <a:r>
              <a:rPr lang="en-US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kernel 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K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(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x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, 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z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) = 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φ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(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x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)</a:t>
            </a:r>
            <a:r>
              <a:rPr lang="mr-IN" sz="2800" baseline="300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T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 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φ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(</a:t>
            </a:r>
            <a:r>
              <a:rPr lang="mr-IN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z</a:t>
            </a:r>
            <a:r>
              <a:rPr lang="mr-IN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). </a:t>
            </a:r>
          </a:p>
        </p:txBody>
      </p:sp>
      <p:sp>
        <p:nvSpPr>
          <p:cNvPr id="9" name="Text Box 99">
            <a:extLst>
              <a:ext uri="{FF2B5EF4-FFF2-40B4-BE49-F238E27FC236}">
                <a16:creationId xmlns:a16="http://schemas.microsoft.com/office/drawing/2014/main" id="{194350D1-8945-4648-A199-C4F87250B3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105" y="5322471"/>
            <a:ext cx="256834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 x</a:t>
            </a:r>
            <a:r>
              <a:rPr lang="en-US" altLang="x-none" sz="3600" baseline="-250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 </a:t>
            </a: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→ </a:t>
            </a:r>
            <a:r>
              <a:rPr lang="mr-IN" sz="3600" dirty="0" err="1">
                <a:latin typeface="Gill Sans MT" panose="020B0502020104020203" pitchFamily="34" charset="77"/>
              </a:rPr>
              <a:t>φ</a:t>
            </a:r>
            <a:r>
              <a:rPr lang="en-US" altLang="x-none" sz="3600" dirty="0">
                <a:latin typeface="Gill Sans MT" panose="020B0502020104020203" pitchFamily="34" charset="77"/>
                <a:ea typeface="Times New Roman" charset="0"/>
                <a:cs typeface="Times New Roman" charset="0"/>
              </a:rPr>
              <a:t>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979B7B-6520-D84B-9C63-42395E6910B7}"/>
              </a:ext>
            </a:extLst>
          </p:cNvPr>
          <p:cNvSpPr txBox="1"/>
          <p:nvPr/>
        </p:nvSpPr>
        <p:spPr>
          <a:xfrm>
            <a:off x="1751928" y="7162800"/>
            <a:ext cx="91607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To work in your new feature space, 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wherever you had dot products in original feature space,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x</a:t>
            </a:r>
            <a:r>
              <a:rPr lang="en-US" sz="2800" baseline="30000" dirty="0" err="1">
                <a:solidFill>
                  <a:schemeClr val="tx1"/>
                </a:solidFill>
                <a:latin typeface="+mj-lt"/>
              </a:rPr>
              <a:t>T</a:t>
            </a:r>
            <a:r>
              <a:rPr lang="en-US" sz="2800" baseline="30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z, 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you should now use </a:t>
            </a:r>
            <a:r>
              <a:rPr lang="mr-IN" sz="2800" dirty="0" err="1">
                <a:solidFill>
                  <a:schemeClr val="tx1"/>
                </a:solidFill>
                <a:latin typeface="+mj-lt"/>
              </a:rPr>
              <a:t>φ</a:t>
            </a:r>
            <a:r>
              <a:rPr lang="mr-IN" sz="2800" dirty="0">
                <a:solidFill>
                  <a:schemeClr val="tx1"/>
                </a:solidFill>
                <a:latin typeface="+mj-lt"/>
              </a:rPr>
              <a:t>(</a:t>
            </a:r>
            <a:r>
              <a:rPr lang="mr-IN" sz="2800" dirty="0" err="1">
                <a:solidFill>
                  <a:schemeClr val="tx1"/>
                </a:solidFill>
                <a:latin typeface="+mj-lt"/>
              </a:rPr>
              <a:t>x</a:t>
            </a:r>
            <a:r>
              <a:rPr lang="mr-IN" sz="2800" dirty="0">
                <a:solidFill>
                  <a:schemeClr val="tx1"/>
                </a:solidFill>
                <a:latin typeface="+mj-lt"/>
              </a:rPr>
              <a:t>)</a:t>
            </a:r>
            <a:r>
              <a:rPr lang="mr-IN" sz="2800" baseline="30000" dirty="0" err="1">
                <a:solidFill>
                  <a:schemeClr val="tx1"/>
                </a:solidFill>
                <a:latin typeface="+mj-lt"/>
              </a:rPr>
              <a:t>T</a:t>
            </a:r>
            <a:r>
              <a:rPr lang="mr-IN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mr-IN" sz="2800" dirty="0" err="1">
                <a:solidFill>
                  <a:schemeClr val="tx1"/>
                </a:solidFill>
                <a:latin typeface="+mj-lt"/>
              </a:rPr>
              <a:t>φ</a:t>
            </a:r>
            <a:r>
              <a:rPr lang="mr-IN" sz="2800" dirty="0">
                <a:solidFill>
                  <a:schemeClr val="tx1"/>
                </a:solidFill>
                <a:latin typeface="+mj-lt"/>
              </a:rPr>
              <a:t>(</a:t>
            </a:r>
            <a:r>
              <a:rPr lang="mr-IN" sz="2800" dirty="0" err="1">
                <a:solidFill>
                  <a:schemeClr val="tx1"/>
                </a:solidFill>
                <a:latin typeface="+mj-lt"/>
              </a:rPr>
              <a:t>z</a:t>
            </a:r>
            <a:r>
              <a:rPr lang="mr-IN" sz="2800" dirty="0">
                <a:solidFill>
                  <a:schemeClr val="tx1"/>
                </a:solidFill>
                <a:latin typeface="+mj-lt"/>
              </a:rPr>
              <a:t>)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8874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4901" y="431773"/>
            <a:ext cx="8046720" cy="951588"/>
          </a:xfrm>
        </p:spPr>
        <p:txBody>
          <a:bodyPr>
            <a:normAutofit/>
          </a:bodyPr>
          <a:lstStyle/>
          <a:p>
            <a:pPr algn="ctr"/>
            <a:r>
              <a:rPr lang="en-US" sz="4050" dirty="0" err="1"/>
              <a:t>THe</a:t>
            </a:r>
            <a:r>
              <a:rPr lang="en-US" sz="4050" dirty="0"/>
              <a:t> Kernel trick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89046" y="1977963"/>
            <a:ext cx="90365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If such mapping exists, the decision function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in the new feature space only depends on K(x, </a:t>
            </a:r>
            <a:r>
              <a:rPr lang="en-US" sz="28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x</a:t>
            </a:r>
            <a:r>
              <a:rPr lang="en-US" sz="2800" baseline="-25000" dirty="0" err="1">
                <a:solidFill>
                  <a:srgbClr val="FF0000"/>
                </a:solidFill>
                <a:latin typeface="Gill Sans MT" panose="020B0502020104020203" pitchFamily="34" charset="77"/>
              </a:rPr>
              <a:t>j</a:t>
            </a:r>
            <a:r>
              <a:rPr lang="en-US" sz="2800" dirty="0">
                <a:solidFill>
                  <a:srgbClr val="FF0000"/>
                </a:solidFill>
                <a:latin typeface="Gill Sans MT" panose="020B0502020104020203" pitchFamily="34" charset="77"/>
              </a:rPr>
              <a:t>),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where </a:t>
            </a:r>
            <a:r>
              <a:rPr lang="en-US" sz="28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x</a:t>
            </a:r>
            <a:r>
              <a:rPr lang="en-US" sz="2800" baseline="-250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j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 are the support vectors (in original feature space).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You never have to explicitly calculate the mapping function.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Additionally, calculating K(x, </a:t>
            </a:r>
            <a:r>
              <a:rPr lang="en-US" sz="28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x</a:t>
            </a:r>
            <a:r>
              <a:rPr lang="en-US" sz="2800" baseline="-250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j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) is O(n)!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DE9878-329A-7D4D-B010-CC814B1388A4}"/>
              </a:ext>
            </a:extLst>
          </p:cNvPr>
          <p:cNvSpPr txBox="1"/>
          <p:nvPr/>
        </p:nvSpPr>
        <p:spPr>
          <a:xfrm>
            <a:off x="4208706" y="5373823"/>
            <a:ext cx="458738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Does this mapping exist?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E4EA3-0426-1B4A-B3A2-173C919CEE6D}"/>
              </a:ext>
            </a:extLst>
          </p:cNvPr>
          <p:cNvSpPr txBox="1"/>
          <p:nvPr/>
        </p:nvSpPr>
        <p:spPr>
          <a:xfrm>
            <a:off x="2180842" y="6553200"/>
            <a:ext cx="8643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Yes and no.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If you give me a mapping, I can’t give you a kernel.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But 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if you give me a positive semi-definite function </a:t>
            </a:r>
          </a:p>
          <a:p>
            <a:r>
              <a:rPr lang="en-US" dirty="0">
                <a:solidFill>
                  <a:srgbClr val="FF0000"/>
                </a:solidFill>
                <a:latin typeface="+mn-lt"/>
              </a:rPr>
              <a:t>in the original feature space, </a:t>
            </a:r>
          </a:p>
          <a:p>
            <a:r>
              <a:rPr lang="en-US" dirty="0">
                <a:solidFill>
                  <a:srgbClr val="FF0000"/>
                </a:solidFill>
                <a:latin typeface="+mn-lt"/>
              </a:rPr>
              <a:t>there exists a mapping associated with it.</a:t>
            </a:r>
          </a:p>
        </p:txBody>
      </p:sp>
    </p:spTree>
    <p:extLst>
      <p:ext uri="{BB962C8B-B14F-4D97-AF65-F5344CB8AC3E}">
        <p14:creationId xmlns:p14="http://schemas.microsoft.com/office/powerpoint/2010/main" val="7032889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4901" y="431773"/>
            <a:ext cx="8046720" cy="951588"/>
          </a:xfrm>
        </p:spPr>
        <p:txBody>
          <a:bodyPr>
            <a:normAutofit/>
          </a:bodyPr>
          <a:lstStyle/>
          <a:p>
            <a:pPr algn="ctr"/>
            <a:r>
              <a:rPr lang="en-US" sz="4050" dirty="0" err="1"/>
              <a:t>THe</a:t>
            </a:r>
            <a:r>
              <a:rPr lang="en-US" sz="4050" dirty="0"/>
              <a:t> Kernel trick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0" y="5895129"/>
            <a:ext cx="3183207" cy="96333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65609" y="1989929"/>
            <a:ext cx="10961188" cy="4136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Gill Sans MT" panose="020B0502020104020203" pitchFamily="34" charset="77"/>
              </a:rPr>
              <a:t>“Good” (semipositive-definite) </a:t>
            </a:r>
            <a:r>
              <a:rPr lang="en-US" sz="2500" dirty="0">
                <a:solidFill>
                  <a:srgbClr val="FF0000"/>
                </a:solidFill>
                <a:latin typeface="Gill Sans MT" panose="020B0502020104020203" pitchFamily="34" charset="77"/>
              </a:rPr>
              <a:t>kernel functions </a:t>
            </a:r>
          </a:p>
          <a:p>
            <a:r>
              <a:rPr lang="en-US" sz="2500" dirty="0">
                <a:latin typeface="Gill Sans MT" panose="020B0502020104020203" pitchFamily="34" charset="77"/>
              </a:rPr>
              <a:t>can be associated to feature mappings.</a:t>
            </a:r>
          </a:p>
          <a:p>
            <a:r>
              <a:rPr lang="en-US" sz="2500" dirty="0">
                <a:latin typeface="Gill Sans MT" panose="020B0502020104020203" pitchFamily="34" charset="77"/>
              </a:rPr>
              <a:t>(Mercer theorem)</a:t>
            </a:r>
          </a:p>
          <a:p>
            <a:endParaRPr lang="en-US" sz="2347" dirty="0">
              <a:latin typeface="Gill Sans MT" panose="020B0502020104020203" pitchFamily="34" charset="77"/>
            </a:endParaRPr>
          </a:p>
          <a:p>
            <a:r>
              <a:rPr lang="en-US" sz="2347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anose="020B0502020104020203" pitchFamily="34" charset="77"/>
              </a:rPr>
              <a:t>For example, the polynomial kernel of degree d:</a:t>
            </a: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r>
              <a:rPr lang="en-US" sz="2347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anose="020B0502020104020203" pitchFamily="34" charset="77"/>
              </a:rPr>
              <a:t>Corresponds to all polynomial combinations of original features up to degree d</a:t>
            </a: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16564" y="5427659"/>
            <a:ext cx="9523393" cy="1898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47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anose="020B0502020104020203" pitchFamily="34" charset="77"/>
              </a:rPr>
              <a:t>and the Gaussian Kernel</a:t>
            </a: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347" dirty="0">
              <a:solidFill>
                <a:schemeClr val="tx1">
                  <a:lumMod val="75000"/>
                  <a:lumOff val="25000"/>
                </a:schemeClr>
              </a:solidFill>
              <a:latin typeface="Gill Sans MT" panose="020B0502020104020203" pitchFamily="34" charset="77"/>
            </a:endParaRPr>
          </a:p>
          <a:p>
            <a:r>
              <a:rPr lang="en-US" sz="2347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anose="020B0502020104020203" pitchFamily="34" charset="77"/>
              </a:rPr>
              <a:t>corresponds to an infinite-dimensional feature mapping!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8606199" y="6153342"/>
                <a:ext cx="3240952" cy="15428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600" dirty="0">
                    <a:latin typeface="Gill Sans MT" panose="020B0502020104020203" pitchFamily="34" charset="77"/>
                  </a:rPr>
                  <a:t> 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sz="2600" dirty="0">
                    <a:latin typeface="Gill Sans MT" panose="020B0502020104020203" pitchFamily="34" charset="77"/>
                  </a:rPr>
                  <a:t>(</a:t>
                </a:r>
                <a:r>
                  <a:rPr lang="en-US" sz="2600" dirty="0" err="1">
                    <a:latin typeface="Gill Sans MT" panose="020B0502020104020203" pitchFamily="34" charset="77"/>
                  </a:rPr>
                  <a:t>sklearn</a:t>
                </a:r>
                <a:r>
                  <a:rPr lang="en-US" sz="2600" dirty="0">
                    <a:latin typeface="Gill Sans MT" panose="020B0502020104020203" pitchFamily="34" charset="77"/>
                  </a:rPr>
                  <a:t>) ⟺ 1/(2σ</a:t>
                </a:r>
                <a:r>
                  <a:rPr lang="en-US" sz="2600" baseline="30000" dirty="0">
                    <a:latin typeface="Gill Sans MT" panose="020B0502020104020203" pitchFamily="34" charset="77"/>
                  </a:rPr>
                  <a:t>2</a:t>
                </a:r>
                <a:r>
                  <a:rPr lang="en-US" sz="2600" dirty="0">
                    <a:latin typeface="Gill Sans MT" panose="020B0502020104020203" pitchFamily="34" charset="77"/>
                  </a:rPr>
                  <a:t>)</a:t>
                </a:r>
              </a:p>
              <a:p>
                <a:r>
                  <a:rPr lang="en-US" sz="3413" dirty="0">
                    <a:latin typeface="Gill Sans MT" panose="020B0502020104020203" pitchFamily="34" charset="77"/>
                  </a:rPr>
                  <a:t> </a:t>
                </a:r>
              </a:p>
              <a:p>
                <a:r>
                  <a:rPr lang="en-US" sz="3413" dirty="0">
                    <a:latin typeface="Gill Sans MT" panose="020B0502020104020203" pitchFamily="34" charset="77"/>
                  </a:rPr>
                  <a:t> 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6199" y="6153342"/>
                <a:ext cx="3240952" cy="1542858"/>
              </a:xfrm>
              <a:prstGeom prst="rect">
                <a:avLst/>
              </a:prstGeom>
              <a:blipFill>
                <a:blip r:embed="rId3"/>
                <a:stretch>
                  <a:fillRect t="-4065" r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C61D62C-E705-AA4B-9243-AF3FCE60D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460" y="3962400"/>
            <a:ext cx="3170347" cy="4962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B31AFB-A697-B346-9307-102B305EC70A}"/>
              </a:ext>
            </a:extLst>
          </p:cNvPr>
          <p:cNvSpPr txBox="1"/>
          <p:nvPr/>
        </p:nvSpPr>
        <p:spPr>
          <a:xfrm>
            <a:off x="1611470" y="7554075"/>
            <a:ext cx="10235681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spc="300" dirty="0">
                <a:solidFill>
                  <a:schemeClr val="tx1"/>
                </a:solidFill>
                <a:latin typeface="+mj-lt"/>
              </a:rPr>
              <a:t>IN OTHER WORDS, WE CHOOSE THE </a:t>
            </a:r>
          </a:p>
          <a:p>
            <a:r>
              <a:rPr lang="en-US" sz="2400" spc="300" dirty="0">
                <a:solidFill>
                  <a:schemeClr val="tx1"/>
                </a:solidFill>
                <a:latin typeface="+mj-lt"/>
              </a:rPr>
              <a:t>KERNEL, NOT THE MAPPING,</a:t>
            </a:r>
          </a:p>
          <a:p>
            <a:r>
              <a:rPr lang="en-US" sz="2400" spc="300" dirty="0">
                <a:solidFill>
                  <a:schemeClr val="tx1"/>
                </a:solidFill>
                <a:latin typeface="+mj-lt"/>
              </a:rPr>
              <a:t>AND WE TAKE ADVANTAGE OF</a:t>
            </a:r>
          </a:p>
          <a:p>
            <a:r>
              <a:rPr lang="en-US" sz="2400" spc="300" dirty="0">
                <a:solidFill>
                  <a:schemeClr val="tx1"/>
                </a:solidFill>
                <a:latin typeface="+mj-lt"/>
              </a:rPr>
              <a:t>AN UPGRADED FEATURE SPACE WITHOUT EVER EXPLICITLY WORKING IN THAT SPACE.</a:t>
            </a:r>
          </a:p>
        </p:txBody>
      </p:sp>
    </p:spTree>
    <p:extLst>
      <p:ext uri="{BB962C8B-B14F-4D97-AF65-F5344CB8AC3E}">
        <p14:creationId xmlns:p14="http://schemas.microsoft.com/office/powerpoint/2010/main" val="23096822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9996" y="838200"/>
            <a:ext cx="8444807" cy="169062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050" dirty="0"/>
              <a:t>The math of SVM is beautiful</a:t>
            </a:r>
            <a:br>
              <a:rPr lang="en-US" sz="4050" dirty="0"/>
            </a:br>
            <a:r>
              <a:rPr lang="en-US" sz="3300" dirty="0"/>
              <a:t>(this is a tiny summary of how I understand 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2469" y="3187982"/>
            <a:ext cx="11715931" cy="51683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 Given boundary equation w x + b = 0: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Rescale w and b so that the edges of margin have equations w x + b = -1; w x + b = 1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For all correctly classified examples, y ・ (</a:t>
            </a:r>
            <a:r>
              <a:rPr lang="en-US" sz="1800" dirty="0" err="1"/>
              <a:t>wx</a:t>
            </a:r>
            <a:r>
              <a:rPr lang="en-US" sz="1800" dirty="0"/>
              <a:t> + b) &gt; 0 and the decision function is g(w x + b) &gt; 1 or g(w x + b) &lt; -1, g is step function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Maximize 1/|| w ||</a:t>
            </a:r>
            <a:r>
              <a:rPr lang="en-US" sz="1800" baseline="-25000" dirty="0"/>
              <a:t>2</a:t>
            </a:r>
            <a:r>
              <a:rPr lang="en-US" sz="1800" dirty="0"/>
              <a:t> , subject to y ・ (</a:t>
            </a:r>
            <a:r>
              <a:rPr lang="en-US" sz="1800" dirty="0" err="1"/>
              <a:t>wx</a:t>
            </a:r>
            <a:r>
              <a:rPr lang="en-US" sz="1800" dirty="0"/>
              <a:t> + b) &gt; 0 an all training data (This can be solved with Quadratic Programming)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To solve efficiently: turn this constrained maximization problem into a Lagrange multiplier formulation (primal/dual), allows one to write decision function as a function of inner product of example x with training examples </a:t>
            </a:r>
            <a:r>
              <a:rPr lang="en-US" sz="1800" dirty="0" err="1"/>
              <a:t>x</a:t>
            </a:r>
            <a:r>
              <a:rPr lang="en-US" sz="1800" baseline="-25000" dirty="0" err="1"/>
              <a:t>j</a:t>
            </a:r>
            <a:endParaRPr lang="en-US" sz="1800" baseline="-25000" dirty="0"/>
          </a:p>
          <a:p>
            <a:pPr>
              <a:lnSpc>
                <a:spcPct val="100000"/>
              </a:lnSpc>
            </a:pPr>
            <a:r>
              <a:rPr lang="en-US" sz="1800" dirty="0"/>
              <a:t>Non separable case: add slack variables (for which  g(w x + b) &lt; -1 does not hold) and maximize 1/|| w ||</a:t>
            </a:r>
            <a:r>
              <a:rPr lang="en-US" sz="1800" baseline="-25000" dirty="0"/>
              <a:t>2</a:t>
            </a:r>
            <a:r>
              <a:rPr lang="en-US" sz="1800" dirty="0"/>
              <a:t>  + </a:t>
            </a:r>
            <a:r>
              <a:rPr lang="mr-IN" sz="1800" dirty="0"/>
              <a:t>C ∑</a:t>
            </a:r>
            <a:r>
              <a:rPr lang="mr-IN" sz="1800" dirty="0" err="1"/>
              <a:t>i</a:t>
            </a:r>
            <a:r>
              <a:rPr lang="mr-IN" sz="1800" dirty="0"/>
              <a:t> </a:t>
            </a:r>
            <a:r>
              <a:rPr lang="mr-IN" sz="1800" dirty="0" err="1"/>
              <a:t>ξi</a:t>
            </a:r>
            <a:r>
              <a:rPr lang="mr-IN" sz="1800" dirty="0"/>
              <a:t>  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To solve: find new mapping x -&gt; </a:t>
            </a:r>
            <a:r>
              <a:rPr lang="el-GR" sz="1800" dirty="0"/>
              <a:t>Φ</a:t>
            </a:r>
            <a:r>
              <a:rPr lang="en-US" sz="1800" dirty="0"/>
              <a:t>(x) to higher dimensional space where instances are more separated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Kernel trick (Mercer theorem): if K is semipositive definite, inner product of </a:t>
            </a:r>
            <a:r>
              <a:rPr lang="el-GR" sz="1800" dirty="0"/>
              <a:t>Φ</a:t>
            </a:r>
            <a:r>
              <a:rPr lang="en-US" sz="1800" dirty="0"/>
              <a:t>(x</a:t>
            </a:r>
            <a:r>
              <a:rPr lang="en-US" sz="1800" baseline="-25000" dirty="0"/>
              <a:t>i</a:t>
            </a:r>
            <a:r>
              <a:rPr lang="en-US" sz="1800" dirty="0"/>
              <a:t>) </a:t>
            </a:r>
            <a:r>
              <a:rPr lang="el-GR" sz="1800" dirty="0"/>
              <a:t>Φ</a:t>
            </a:r>
            <a:r>
              <a:rPr lang="en-US" sz="1800" dirty="0"/>
              <a:t> (</a:t>
            </a:r>
            <a:r>
              <a:rPr lang="en-US" sz="1800" dirty="0" err="1"/>
              <a:t>x</a:t>
            </a:r>
            <a:r>
              <a:rPr lang="en-US" sz="1800" baseline="-25000" dirty="0" err="1"/>
              <a:t>j</a:t>
            </a:r>
            <a:r>
              <a:rPr lang="en-US" sz="1800" dirty="0"/>
              <a:t>) is prop to K(xi, </a:t>
            </a:r>
            <a:r>
              <a:rPr lang="en-US" sz="1800" dirty="0" err="1"/>
              <a:t>xj</a:t>
            </a:r>
            <a:r>
              <a:rPr lang="en-US" sz="1800" dirty="0"/>
              <a:t>) and the complexity of this operation is O(n). Gives decision function in mapping space without explicit mapping.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But if you really want to see it, see Andrew Ng’s notes</a:t>
            </a:r>
          </a:p>
          <a:p>
            <a:pPr marL="0" indent="0">
              <a:buNone/>
            </a:pPr>
            <a:r>
              <a:rPr lang="en-US" sz="1800" dirty="0"/>
              <a:t>http://cs229.stanford.edu/summer2020/cs229-notes3.pdf</a:t>
            </a:r>
          </a:p>
        </p:txBody>
      </p:sp>
    </p:spTree>
    <p:extLst>
      <p:ext uri="{BB962C8B-B14F-4D97-AF65-F5344CB8AC3E}">
        <p14:creationId xmlns:p14="http://schemas.microsoft.com/office/powerpoint/2010/main" val="42701980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410" y="3810000"/>
            <a:ext cx="9507979" cy="43263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64268" y="2590800"/>
            <a:ext cx="507626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chemeClr val="accent3"/>
                </a:solidFill>
                <a:latin typeface="Gill Sans MT" panose="020B0502020104020203" pitchFamily="34" charset="77"/>
              </a:rPr>
              <a:t>Regularization parameter, 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D88AE-7E3E-B243-A82D-E7A5C9272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800" y="551450"/>
            <a:ext cx="8444807" cy="1371600"/>
          </a:xfrm>
        </p:spPr>
        <p:txBody>
          <a:bodyPr anchor="ctr">
            <a:noAutofit/>
          </a:bodyPr>
          <a:lstStyle/>
          <a:p>
            <a:pPr fontAlgn="base">
              <a:spcAft>
                <a:spcPct val="0"/>
              </a:spcAft>
            </a:pP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  <a:t>Hyperparameters of SVMs</a:t>
            </a: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56478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54" y="3733800"/>
            <a:ext cx="11929698" cy="46832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73400" y="2590800"/>
            <a:ext cx="7688387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13" dirty="0">
                <a:solidFill>
                  <a:schemeClr val="accent3"/>
                </a:solidFill>
                <a:latin typeface="Gill Sans MT" panose="020B0502020104020203" pitchFamily="34" charset="77"/>
              </a:rPr>
              <a:t>Degree parameter for a polynomial kernel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1F0C1F-94FF-AC47-8953-00F0265B422A}"/>
              </a:ext>
            </a:extLst>
          </p:cNvPr>
          <p:cNvSpPr txBox="1">
            <a:spLocks/>
          </p:cNvSpPr>
          <p:nvPr/>
        </p:nvSpPr>
        <p:spPr>
          <a:xfrm>
            <a:off x="2463800" y="551450"/>
            <a:ext cx="8444807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Autofit/>
          </a:bodyPr>
          <a:lstStyle>
            <a:lvl1pPr algn="ctr" defTabSz="13004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98" kern="1200" cap="all" spc="284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  <a:t>Hyperparameters of SVMs</a:t>
            </a: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0830265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1000" y="2590800"/>
            <a:ext cx="7398500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13" dirty="0">
                <a:solidFill>
                  <a:schemeClr val="accent3"/>
                </a:solidFill>
                <a:latin typeface="Gill Sans MT" panose="020B0502020104020203" pitchFamily="34" charset="77"/>
              </a:rPr>
              <a:t>Gamma parameter for a Gaussian kernel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3726291"/>
            <a:ext cx="11325493" cy="488430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E3A2E03-A295-5E45-ADE9-BD20CFEB2DE8}"/>
              </a:ext>
            </a:extLst>
          </p:cNvPr>
          <p:cNvSpPr txBox="1">
            <a:spLocks/>
          </p:cNvSpPr>
          <p:nvPr/>
        </p:nvSpPr>
        <p:spPr>
          <a:xfrm>
            <a:off x="2463800" y="551450"/>
            <a:ext cx="8444807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Autofit/>
          </a:bodyPr>
          <a:lstStyle>
            <a:lvl1pPr algn="ctr" defTabSz="13004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98" kern="1200" cap="all" spc="284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  <a:t>Hyperparameters of SVMs</a:t>
            </a: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507690200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45A8A6D-D310-FF43-B061-3DEE13CE7AAC}"/>
              </a:ext>
            </a:extLst>
          </p:cNvPr>
          <p:cNvSpPr txBox="1"/>
          <p:nvPr/>
        </p:nvSpPr>
        <p:spPr>
          <a:xfrm>
            <a:off x="3717665" y="2331967"/>
            <a:ext cx="5937075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13" dirty="0">
                <a:solidFill>
                  <a:schemeClr val="accent3"/>
                </a:solidFill>
                <a:latin typeface="Gill Sans MT" panose="020B0502020104020203" pitchFamily="34" charset="77"/>
              </a:rPr>
              <a:t>Class weight (this is a cool one!)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8F931D-A145-EA4F-A3D6-A0BA367092F5}"/>
              </a:ext>
            </a:extLst>
          </p:cNvPr>
          <p:cNvSpPr txBox="1">
            <a:spLocks/>
          </p:cNvSpPr>
          <p:nvPr/>
        </p:nvSpPr>
        <p:spPr>
          <a:xfrm>
            <a:off x="2463800" y="551450"/>
            <a:ext cx="8444807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Autofit/>
          </a:bodyPr>
          <a:lstStyle>
            <a:lvl1pPr algn="ctr" defTabSz="13004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98" kern="1200" cap="all" spc="284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  <a:t>Hyperparameters of SVMs</a:t>
            </a:r>
            <a:br>
              <a:rPr lang="en-US" sz="3000" dirty="0">
                <a:solidFill>
                  <a:prstClr val="black"/>
                </a:solidFill>
                <a:latin typeface="Gill Sans MT" panose="020B0502020104020203" pitchFamily="34" charset="77"/>
              </a:rPr>
            </a:br>
            <a:endParaRPr lang="en-US" sz="3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099AEE-E5C2-E84C-95B7-C4DFB1CDE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66" y="3101908"/>
            <a:ext cx="12215534" cy="604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4521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3471-0202-394A-B037-B1EB19816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0" y="533400"/>
            <a:ext cx="8409246" cy="1066394"/>
          </a:xfrm>
        </p:spPr>
        <p:txBody>
          <a:bodyPr>
            <a:normAutofit/>
          </a:bodyPr>
          <a:lstStyle/>
          <a:p>
            <a:r>
              <a:rPr lang="en-US" dirty="0"/>
              <a:t>Optimizing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2133C3-C916-774F-BC97-D64C22A1670E}"/>
              </a:ext>
            </a:extLst>
          </p:cNvPr>
          <p:cNvSpPr txBox="1"/>
          <p:nvPr/>
        </p:nvSpPr>
        <p:spPr>
          <a:xfrm>
            <a:off x="999964" y="2286000"/>
            <a:ext cx="11004871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arenR"/>
            </a:pPr>
            <a:r>
              <a:rPr lang="en-US" dirty="0">
                <a:latin typeface="+mj-lt"/>
              </a:rPr>
              <a:t>Should we vary hyperparameters all together or one at a time?</a:t>
            </a:r>
          </a:p>
          <a:p>
            <a:pPr marL="514350" indent="-514350" algn="l">
              <a:buAutoNum type="arabicParenR"/>
            </a:pPr>
            <a:endParaRPr lang="en-US" dirty="0">
              <a:latin typeface="+mj-lt"/>
            </a:endParaRPr>
          </a:p>
          <a:p>
            <a:pPr algn="l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All together is probably formally correct because if they are correlated, I can’t trust the results of varying one at a time; on the other hand, to build intuition and limit optimization time, one at a time may be useful</a:t>
            </a:r>
          </a:p>
          <a:p>
            <a:pPr algn="l"/>
            <a:endParaRPr lang="en-US" dirty="0">
              <a:latin typeface="+mj-lt"/>
            </a:endParaRPr>
          </a:p>
          <a:p>
            <a:pPr algn="l"/>
            <a:r>
              <a:rPr lang="en-US" dirty="0">
                <a:latin typeface="+mj-lt"/>
              </a:rPr>
              <a:t>2) Do you see any problem with using the test scores cross validation to pick the hyperparameters? </a:t>
            </a:r>
          </a:p>
          <a:p>
            <a:pPr algn="l"/>
            <a:endParaRPr lang="en-US" dirty="0">
              <a:latin typeface="+mj-lt"/>
            </a:endParaRPr>
          </a:p>
          <a:p>
            <a:pPr algn="l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It is ok to do this to pick optimal hyperparameters, but the test scores I obtain are still optimistic.</a:t>
            </a:r>
          </a:p>
        </p:txBody>
      </p:sp>
    </p:spTree>
    <p:extLst>
      <p:ext uri="{BB962C8B-B14F-4D97-AF65-F5344CB8AC3E}">
        <p14:creationId xmlns:p14="http://schemas.microsoft.com/office/powerpoint/2010/main" val="173892634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25EBA-CA1A-4D41-9AAC-F267D84B9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9996" y="3338576"/>
            <a:ext cx="8444807" cy="1690624"/>
          </a:xfrm>
        </p:spPr>
        <p:txBody>
          <a:bodyPr/>
          <a:lstStyle/>
          <a:p>
            <a:r>
              <a:rPr lang="en-US" dirty="0"/>
              <a:t>support vector machines (SVMs)</a:t>
            </a:r>
          </a:p>
        </p:txBody>
      </p:sp>
    </p:spTree>
    <p:extLst>
      <p:ext uri="{BB962C8B-B14F-4D97-AF65-F5344CB8AC3E}">
        <p14:creationId xmlns:p14="http://schemas.microsoft.com/office/powerpoint/2010/main" val="334749554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BD0ED-64A0-1D44-90E8-16162D601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600" y="381000"/>
            <a:ext cx="8610600" cy="2362200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Application:</a:t>
            </a:r>
            <a:br>
              <a:rPr lang="en-US" dirty="0"/>
            </a:br>
            <a:r>
              <a:rPr lang="en-US" dirty="0"/>
              <a:t>particle identification</a:t>
            </a:r>
            <a:br>
              <a:rPr lang="en-US" dirty="0"/>
            </a:br>
            <a:r>
              <a:rPr lang="en-US" dirty="0"/>
              <a:t>IN LHC event simulations</a:t>
            </a:r>
            <a:br>
              <a:rPr lang="en-US" dirty="0"/>
            </a:br>
            <a:r>
              <a:rPr lang="en-US" dirty="0"/>
              <a:t>(looking for </a:t>
            </a:r>
            <a:r>
              <a:rPr lang="en-US" dirty="0" err="1"/>
              <a:t>bsm</a:t>
            </a:r>
            <a:r>
              <a:rPr lang="en-US" dirty="0"/>
              <a:t> physics)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A4CCAB-854F-7542-902C-8FF5B1073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3733800"/>
            <a:ext cx="5355708" cy="5867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837EEE-D54E-1C4E-AD51-FD7A393B5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25" y="3733800"/>
            <a:ext cx="5994400" cy="4267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796E97-58E8-FC49-8B9C-254346C83172}"/>
              </a:ext>
            </a:extLst>
          </p:cNvPr>
          <p:cNvSpPr txBox="1"/>
          <p:nvPr/>
        </p:nvSpPr>
        <p:spPr>
          <a:xfrm>
            <a:off x="2205198" y="2946112"/>
            <a:ext cx="8975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MT" panose="020B0502020104020203" pitchFamily="34" charset="77"/>
              </a:rPr>
              <a:t>All the possible proton - proton collision products…</a:t>
            </a:r>
          </a:p>
        </p:txBody>
      </p:sp>
    </p:spTree>
    <p:extLst>
      <p:ext uri="{BB962C8B-B14F-4D97-AF65-F5344CB8AC3E}">
        <p14:creationId xmlns:p14="http://schemas.microsoft.com/office/powerpoint/2010/main" val="359335403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26FD-CB18-404B-B3F0-BFFF4F19A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0" y="457200"/>
            <a:ext cx="8444807" cy="1690624"/>
          </a:xfrm>
        </p:spPr>
        <p:txBody>
          <a:bodyPr>
            <a:normAutofit/>
          </a:bodyPr>
          <a:lstStyle/>
          <a:p>
            <a:r>
              <a:rPr lang="en-US" dirty="0"/>
              <a:t>We focus on a subset </a:t>
            </a:r>
            <a:br>
              <a:rPr lang="en-US" dirty="0"/>
            </a:br>
            <a:r>
              <a:rPr lang="en-US" dirty="0"/>
              <a:t>with two channels 😅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2E6EFC3-9700-4F41-9331-C566A086D7FD}"/>
                  </a:ext>
                </a:extLst>
              </p:cNvPr>
              <p:cNvSpPr txBox="1"/>
              <p:nvPr/>
            </p:nvSpPr>
            <p:spPr>
              <a:xfrm>
                <a:off x="2997200" y="2827047"/>
                <a:ext cx="17148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+mj-lt"/>
                  </a:rPr>
                  <a:t>p p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acc>
                  </m:oMath>
                </a14:m>
                <a:endParaRPr lang="en-US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2E6EFC3-9700-4F41-9331-C566A086D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7200" y="2827047"/>
                <a:ext cx="1714892" cy="584775"/>
              </a:xfrm>
              <a:prstGeom prst="rect">
                <a:avLst/>
              </a:prstGeom>
              <a:blipFill>
                <a:blip r:embed="rId2"/>
                <a:stretch>
                  <a:fillRect l="-8824" t="-12766" b="-34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DB8188E-D466-D441-8441-304AA739E81E}"/>
                  </a:ext>
                </a:extLst>
              </p:cNvPr>
              <p:cNvSpPr txBox="1"/>
              <p:nvPr/>
            </p:nvSpPr>
            <p:spPr>
              <a:xfrm>
                <a:off x="8505118" y="2827046"/>
                <a:ext cx="177061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+mj-lt"/>
                  </a:rPr>
                  <a:t>p p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DB8188E-D466-D441-8441-304AA739E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5118" y="2827046"/>
                <a:ext cx="1770614" cy="584775"/>
              </a:xfrm>
              <a:prstGeom prst="rect">
                <a:avLst/>
              </a:prstGeom>
              <a:blipFill>
                <a:blip r:embed="rId3"/>
                <a:stretch>
                  <a:fillRect l="-7801" t="-12766" r="-709" b="-34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CD01EC52-84FF-5848-AF26-9516E1E94ADD}"/>
              </a:ext>
            </a:extLst>
          </p:cNvPr>
          <p:cNvGrpSpPr/>
          <p:nvPr/>
        </p:nvGrpSpPr>
        <p:grpSpPr>
          <a:xfrm>
            <a:off x="787400" y="4255863"/>
            <a:ext cx="11150600" cy="4615087"/>
            <a:chOff x="787400" y="4255863"/>
            <a:chExt cx="11150600" cy="4615087"/>
          </a:xfrm>
        </p:grpSpPr>
        <p:pic>
          <p:nvPicPr>
            <p:cNvPr id="6" name="Picture 5" descr="A picture containing text, clock, watch&#10;&#10;Description automatically generated">
              <a:extLst>
                <a:ext uri="{FF2B5EF4-FFF2-40B4-BE49-F238E27FC236}">
                  <a16:creationId xmlns:a16="http://schemas.microsoft.com/office/drawing/2014/main" id="{D5702547-CCC4-3140-BBE3-4EE1BF318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0971" y="6629400"/>
              <a:ext cx="3762864" cy="224155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21C649-E4F4-CC4F-9001-F5C2E080C3F2}"/>
                </a:ext>
              </a:extLst>
            </p:cNvPr>
            <p:cNvSpPr txBox="1"/>
            <p:nvPr/>
          </p:nvSpPr>
          <p:spPr>
            <a:xfrm>
              <a:off x="787400" y="4255863"/>
              <a:ext cx="1115060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+mj-lt"/>
                </a:rPr>
                <a:t>Problem: the top quarks are not observed directly,</a:t>
              </a:r>
            </a:p>
            <a:p>
              <a:r>
                <a:rPr lang="en-US" dirty="0">
                  <a:solidFill>
                    <a:schemeClr val="tx2"/>
                  </a:solidFill>
                  <a:latin typeface="+mj-lt"/>
                </a:rPr>
                <a:t>because they decay in a W boson and a bottom quark, </a:t>
              </a:r>
            </a:p>
            <a:p>
              <a:r>
                <a:rPr lang="en-US" dirty="0">
                  <a:solidFill>
                    <a:schemeClr val="tx2"/>
                  </a:solidFill>
                  <a:latin typeface="+mj-lt"/>
                </a:rPr>
                <a:t>and the W boson decays in leptons/quarks (jets), </a:t>
              </a:r>
            </a:p>
            <a:p>
              <a:r>
                <a:rPr lang="en-US" dirty="0">
                  <a:solidFill>
                    <a:schemeClr val="tx2"/>
                  </a:solidFill>
                  <a:latin typeface="+mj-lt"/>
                </a:rPr>
                <a:t>and neutrinos (unobserved).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25202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9AB04-7EB2-124C-9815-422825F68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0" y="533400"/>
            <a:ext cx="8409246" cy="1294994"/>
          </a:xfrm>
        </p:spPr>
        <p:txBody>
          <a:bodyPr/>
          <a:lstStyle/>
          <a:p>
            <a:r>
              <a:rPr lang="en-US" dirty="0"/>
              <a:t>Data set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230B5B-58C0-4B4D-B754-690FB88BBC67}"/>
              </a:ext>
            </a:extLst>
          </p:cNvPr>
          <p:cNvSpPr txBox="1"/>
          <p:nvPr/>
        </p:nvSpPr>
        <p:spPr>
          <a:xfrm>
            <a:off x="750167" y="2819400"/>
            <a:ext cx="115044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10, 000 events</a:t>
            </a:r>
          </a:p>
          <a:p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For each event, we have the list of particles produced in the event + missing energy/momentum (carried by neutrinos)</a:t>
            </a:r>
          </a:p>
          <a:p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For each particle, known features include the type </a:t>
            </a: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and the 4-momentum</a:t>
            </a:r>
          </a:p>
          <a:p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The label is ttbar/ 4top</a:t>
            </a:r>
          </a:p>
        </p:txBody>
      </p:sp>
    </p:spTree>
    <p:extLst>
      <p:ext uri="{BB962C8B-B14F-4D97-AF65-F5344CB8AC3E}">
        <p14:creationId xmlns:p14="http://schemas.microsoft.com/office/powerpoint/2010/main" val="1393250733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44372" y="2817707"/>
            <a:ext cx="8834828" cy="3659293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dirty="0">
                <a:cs typeface="+mj-cs"/>
              </a:rPr>
              <a:t>Optimizing hyperparameters</a:t>
            </a:r>
            <a:br>
              <a:rPr lang="en-US" dirty="0">
                <a:cs typeface="+mj-cs"/>
              </a:rPr>
            </a:br>
            <a:r>
              <a:rPr lang="en-US" dirty="0">
                <a:cs typeface="+mj-cs"/>
              </a:rPr>
              <a:t>and nested</a:t>
            </a:r>
            <a:br>
              <a:rPr lang="en-US" dirty="0">
                <a:cs typeface="+mj-cs"/>
              </a:rPr>
            </a:br>
            <a:r>
              <a:rPr lang="en-US" dirty="0">
                <a:cs typeface="+mj-cs"/>
              </a:rPr>
              <a:t>cross validation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3471-0202-394A-B037-B1EB19816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0" y="533400"/>
            <a:ext cx="8409246" cy="1066394"/>
          </a:xfrm>
        </p:spPr>
        <p:txBody>
          <a:bodyPr>
            <a:normAutofit/>
          </a:bodyPr>
          <a:lstStyle/>
          <a:p>
            <a:r>
              <a:rPr lang="en-US" dirty="0"/>
              <a:t>Optimizing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2133C3-C916-774F-BC97-D64C22A1670E}"/>
              </a:ext>
            </a:extLst>
          </p:cNvPr>
          <p:cNvSpPr txBox="1"/>
          <p:nvPr/>
        </p:nvSpPr>
        <p:spPr>
          <a:xfrm>
            <a:off x="1092200" y="1981200"/>
            <a:ext cx="11004871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The most common procedure to optimize hyperparameters is a cross-validated 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Grid Search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of the hyperparameter space. </a:t>
            </a:r>
          </a:p>
          <a:p>
            <a:pPr algn="just"/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algn="just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Like with any parameter space search, the grid method can be inefficient, or too time-consuming.  Alternatives are varying parameters one at a time (ignores correlations), Random Search (often good enough), Bayesian parameter search (yay!). </a:t>
            </a:r>
          </a:p>
          <a:p>
            <a:pPr algn="just"/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algn="just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As a reminder, we do this to pick optimal hyperparameters, but the test scores we obtain are still optimistic (there is leakage of information between the optimization and the test scores).</a:t>
            </a:r>
          </a:p>
          <a:p>
            <a:pPr algn="just"/>
            <a:endParaRPr lang="en-US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algn="just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The correct procedure involves a 3-tiered structure: train/validation/test. If we do this in a cross-validated way, it becomes </a:t>
            </a:r>
            <a:r>
              <a:rPr lang="en-US" i="1" dirty="0">
                <a:solidFill>
                  <a:srgbClr val="FF0000"/>
                </a:solidFill>
                <a:latin typeface="+mj-lt"/>
              </a:rPr>
              <a:t>nested cross validation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9186675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200" y="377471"/>
            <a:ext cx="9974478" cy="1580648"/>
          </a:xfrm>
        </p:spPr>
        <p:txBody>
          <a:bodyPr>
            <a:noAutofit/>
          </a:bodyPr>
          <a:lstStyle/>
          <a:p>
            <a:pPr algn="ctr"/>
            <a:r>
              <a:rPr lang="en-US" sz="4200" dirty="0"/>
              <a:t>How can we optimize the </a:t>
            </a:r>
            <a:r>
              <a:rPr lang="en-US" sz="4200" dirty="0" err="1"/>
              <a:t>hyperparameters</a:t>
            </a:r>
            <a:r>
              <a:rPr lang="en-US" sz="5400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5359400" y="2362200"/>
            <a:ext cx="3399521" cy="1369025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LEARNING SET </a:t>
            </a:r>
          </a:p>
        </p:txBody>
      </p:sp>
      <p:sp>
        <p:nvSpPr>
          <p:cNvPr id="8" name="Rectangle 7"/>
          <p:cNvSpPr/>
          <p:nvPr/>
        </p:nvSpPr>
        <p:spPr>
          <a:xfrm>
            <a:off x="1397000" y="4572000"/>
            <a:ext cx="4661595" cy="3352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400" dirty="0">
                <a:solidFill>
                  <a:srgbClr val="151618"/>
                </a:solidFill>
              </a:rPr>
              <a:t>TRAINING SET</a:t>
            </a:r>
          </a:p>
          <a:p>
            <a:pPr algn="ctr"/>
            <a:endParaRPr lang="en-US" sz="2400" dirty="0">
              <a:solidFill>
                <a:srgbClr val="151618"/>
              </a:solidFill>
            </a:endParaRPr>
          </a:p>
          <a:p>
            <a:pPr algn="ctr"/>
            <a:r>
              <a:rPr lang="en-US" sz="2400" dirty="0">
                <a:solidFill>
                  <a:srgbClr val="151618"/>
                </a:solidFill>
              </a:rPr>
              <a:t>USED TO FIND OPTIMAL HYPERPARAMETERS </a:t>
            </a:r>
          </a:p>
          <a:p>
            <a:pPr algn="ctr"/>
            <a:r>
              <a:rPr lang="en-US" sz="2400" dirty="0">
                <a:solidFill>
                  <a:srgbClr val="151618"/>
                </a:solidFill>
              </a:rPr>
              <a:t>AND TO TRAIN ALGORITHM</a:t>
            </a:r>
          </a:p>
        </p:txBody>
      </p:sp>
      <p:sp>
        <p:nvSpPr>
          <p:cNvPr id="9" name="Rectangle 8"/>
          <p:cNvSpPr/>
          <p:nvPr/>
        </p:nvSpPr>
        <p:spPr>
          <a:xfrm>
            <a:off x="7797800" y="4648200"/>
            <a:ext cx="1654956" cy="22301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 SET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820360" y="3731225"/>
            <a:ext cx="2930439" cy="5209629"/>
          </a:xfrm>
          <a:prstGeom prst="rect">
            <a:avLst/>
          </a:prstGeom>
        </p:spPr>
        <p:txBody>
          <a:bodyPr wrap="square" lIns="130046" tIns="65023" rIns="130046" bIns="65023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Gill Sans MT" panose="020B0502020104020203" pitchFamily="34" charset="77"/>
              </a:rPr>
              <a:t>USED TO </a:t>
            </a:r>
          </a:p>
          <a:p>
            <a:pPr algn="ctr"/>
            <a:r>
              <a:rPr lang="en-US" sz="3000" dirty="0">
                <a:solidFill>
                  <a:schemeClr val="tx1"/>
                </a:solidFill>
                <a:latin typeface="Gill Sans MT" panose="020B0502020104020203" pitchFamily="34" charset="77"/>
              </a:rPr>
              <a:t>EVALUATE PERFORMANCE ON “NEW” DATA</a:t>
            </a:r>
          </a:p>
          <a:p>
            <a:pPr algn="ctr"/>
            <a:endParaRPr lang="en-US" sz="3000" dirty="0">
              <a:solidFill>
                <a:schemeClr val="tx1"/>
              </a:solidFill>
              <a:latin typeface="Gill Sans MT" panose="020B0502020104020203" pitchFamily="34" charset="77"/>
            </a:endParaRPr>
          </a:p>
          <a:p>
            <a:pPr algn="ctr"/>
            <a:r>
              <a:rPr lang="en-US" sz="3000" dirty="0">
                <a:solidFill>
                  <a:schemeClr val="tx1"/>
                </a:solidFill>
                <a:latin typeface="+mn-lt"/>
              </a:rPr>
              <a:t>This set </a:t>
            </a:r>
          </a:p>
          <a:p>
            <a:pPr algn="ctr"/>
            <a:r>
              <a:rPr lang="en-US" sz="3000" dirty="0">
                <a:solidFill>
                  <a:srgbClr val="FF0000"/>
                </a:solidFill>
                <a:latin typeface="+mn-lt"/>
              </a:rPr>
              <a:t>should know nothing</a:t>
            </a:r>
          </a:p>
          <a:p>
            <a:pPr algn="ctr"/>
            <a:r>
              <a:rPr lang="en-US" sz="3000" dirty="0">
                <a:solidFill>
                  <a:schemeClr val="tx1"/>
                </a:solidFill>
                <a:latin typeface="+mn-lt"/>
              </a:rPr>
              <a:t>about parameter optimization!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5435600" y="3849587"/>
            <a:ext cx="942729" cy="26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416181" y="3849587"/>
            <a:ext cx="342738" cy="3945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283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383575"/>
            <a:ext cx="12750800" cy="190242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/>
              <a:t>Nested  cross validation</a:t>
            </a:r>
            <a:br>
              <a:rPr lang="en-US" sz="3200" dirty="0"/>
            </a:br>
            <a:r>
              <a:rPr lang="en-US" sz="3200" dirty="0"/>
              <a:t>is used to properly estimate generalization error</a:t>
            </a:r>
            <a:br>
              <a:rPr lang="en-US" sz="3200" dirty="0"/>
            </a:br>
            <a:r>
              <a:rPr lang="en-US" sz="3200" dirty="0"/>
              <a:t>(nested = two levels, outer/inner)</a:t>
            </a:r>
          </a:p>
        </p:txBody>
      </p:sp>
      <p:sp>
        <p:nvSpPr>
          <p:cNvPr id="8" name="Rectangle 7"/>
          <p:cNvSpPr/>
          <p:nvPr/>
        </p:nvSpPr>
        <p:spPr>
          <a:xfrm>
            <a:off x="2839276" y="5486400"/>
            <a:ext cx="8006524" cy="3352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OUTER           </a:t>
            </a: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TRAINING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839277" y="5486399"/>
            <a:ext cx="1600200" cy="3342861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OUTER 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17116" y="3376345"/>
            <a:ext cx="944864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51618"/>
                </a:solidFill>
                <a:latin typeface="+mn-lt"/>
              </a:rPr>
              <a:t>Outer 5 fold cross validation:</a:t>
            </a:r>
          </a:p>
          <a:p>
            <a:r>
              <a:rPr lang="en-US" dirty="0">
                <a:solidFill>
                  <a:srgbClr val="151618"/>
                </a:solidFill>
                <a:latin typeface="+mn-lt"/>
              </a:rPr>
              <a:t>uses 80% for training, 20% for testing</a:t>
            </a:r>
          </a:p>
          <a:p>
            <a:r>
              <a:rPr lang="en-US" dirty="0">
                <a:solidFill>
                  <a:srgbClr val="151618"/>
                </a:solidFill>
                <a:latin typeface="+mn-lt"/>
              </a:rPr>
              <a:t>and averages performance 5 times (nothing new so far)</a:t>
            </a: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6588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49872" y="3733800"/>
            <a:ext cx="8715648" cy="3352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31415"/>
            <a:ext cx="12268200" cy="2640385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Inner cross validation </a:t>
            </a:r>
            <a:br>
              <a:rPr lang="en-US" sz="2800" dirty="0"/>
            </a:br>
            <a:r>
              <a:rPr lang="en-US" sz="2800" b="1" dirty="0"/>
              <a:t>(inside gray outer training set)</a:t>
            </a:r>
            <a:br>
              <a:rPr lang="en-US" sz="2800" b="1" dirty="0"/>
            </a:br>
            <a:r>
              <a:rPr lang="en-US" sz="2800" dirty="0"/>
              <a:t>will be used to do the grid search;</a:t>
            </a:r>
            <a:br>
              <a:rPr lang="en-US" sz="2800" dirty="0"/>
            </a:br>
            <a:r>
              <a:rPr lang="en-US" sz="2800" dirty="0"/>
              <a:t>we will do this 5 times </a:t>
            </a:r>
            <a:br>
              <a:rPr lang="en-US" sz="2800" dirty="0"/>
            </a:br>
            <a:r>
              <a:rPr lang="en-US" sz="2800" dirty="0"/>
              <a:t>(or as many outer CV folds we have).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3798" y="3731326"/>
            <a:ext cx="4339602" cy="1705375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400" y="3728853"/>
            <a:ext cx="4382120" cy="170785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43798" y="5439175"/>
            <a:ext cx="4339602" cy="1649899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83400" y="5439177"/>
            <a:ext cx="4382120" cy="164742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9843" y="8025825"/>
            <a:ext cx="114871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Here we show 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4 fold </a:t>
            </a:r>
            <a:r>
              <a:rPr lang="en-US" dirty="0">
                <a:latin typeface="+mn-lt"/>
              </a:rPr>
              <a:t>inner cross validation on the outer training set.</a:t>
            </a:r>
          </a:p>
        </p:txBody>
      </p:sp>
    </p:spTree>
    <p:extLst>
      <p:ext uri="{BB962C8B-B14F-4D97-AF65-F5344CB8AC3E}">
        <p14:creationId xmlns:p14="http://schemas.microsoft.com/office/powerpoint/2010/main" val="1628745331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508" y="2590294"/>
            <a:ext cx="8444807" cy="4411709"/>
          </a:xfrm>
        </p:spPr>
        <p:txBody>
          <a:bodyPr/>
          <a:lstStyle/>
          <a:p>
            <a:r>
              <a:rPr lang="en-US" b="1" dirty="0"/>
              <a:t>1) Set C = 1</a:t>
            </a:r>
          </a:p>
          <a:p>
            <a:r>
              <a:rPr lang="en-US" dirty="0"/>
              <a:t>2) Do k fold inner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72127" y="5715000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92800" y="6997241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37966042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508" y="2590294"/>
            <a:ext cx="8444807" cy="4411709"/>
          </a:xfrm>
        </p:spPr>
        <p:txBody>
          <a:bodyPr/>
          <a:lstStyle/>
          <a:p>
            <a:r>
              <a:rPr lang="en-US" b="1" dirty="0"/>
              <a:t>1) Set C = 1</a:t>
            </a:r>
          </a:p>
          <a:p>
            <a:r>
              <a:rPr lang="en-US" dirty="0"/>
              <a:t>2) Do k fold inner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25288" y="5715000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92800" y="6997241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287297634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0" y="410434"/>
            <a:ext cx="9512945" cy="12954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Support Vector Machines (SVM)</a:t>
            </a:r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8587" y="2239448"/>
            <a:ext cx="11825633" cy="492440"/>
          </a:xfrm>
          <a:prstGeom prst="rect">
            <a:avLst/>
          </a:prstGeom>
          <a:noFill/>
        </p:spPr>
        <p:txBody>
          <a:bodyPr wrap="square" lIns="97535" tIns="48767" rIns="97535" bIns="48767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560" dirty="0">
                <a:solidFill>
                  <a:prstClr val="black"/>
                </a:solidFill>
                <a:latin typeface="Calibri Light" panose="020F0302020204030204"/>
              </a:rPr>
              <a:t>One of the most powerful classification/regression algorithms before “going neural”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7457" y="7532720"/>
            <a:ext cx="10800136" cy="1274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840" dirty="0">
                <a:latin typeface="Gill Sans MT" panose="020B0502020104020203" pitchFamily="34" charset="77"/>
              </a:rPr>
              <a:t>In a nutshell: SVMs look for the best linear separator </a:t>
            </a:r>
          </a:p>
          <a:p>
            <a:pPr algn="ctr"/>
            <a:r>
              <a:rPr lang="en-US" sz="3840" dirty="0">
                <a:latin typeface="Gill Sans MT" panose="020B0502020104020203" pitchFamily="34" charset="77"/>
              </a:rPr>
              <a:t>(line or hyperplane) between two classes.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465" y="3194873"/>
            <a:ext cx="5726813" cy="38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80148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508" y="2590294"/>
            <a:ext cx="8444807" cy="4411709"/>
          </a:xfrm>
        </p:spPr>
        <p:txBody>
          <a:bodyPr/>
          <a:lstStyle/>
          <a:p>
            <a:r>
              <a:rPr lang="en-US" b="1" dirty="0"/>
              <a:t>1) Set C = 1</a:t>
            </a:r>
          </a:p>
          <a:p>
            <a:r>
              <a:rPr lang="en-US" dirty="0"/>
              <a:t>2) Do k fold inner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87001" y="7154781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33820" y="6108782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393698668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508" y="2590294"/>
            <a:ext cx="8444807" cy="4411709"/>
          </a:xfrm>
        </p:spPr>
        <p:txBody>
          <a:bodyPr/>
          <a:lstStyle/>
          <a:p>
            <a:r>
              <a:rPr lang="en-US" b="1" dirty="0"/>
              <a:t>1) Set C = 1</a:t>
            </a:r>
          </a:p>
          <a:p>
            <a:r>
              <a:rPr lang="en-US" dirty="0"/>
              <a:t>2) Do k fold inner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33689" y="7161671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32492" y="5905878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1454964322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9996" y="2590294"/>
            <a:ext cx="8444807" cy="4411709"/>
          </a:xfrm>
        </p:spPr>
        <p:txBody>
          <a:bodyPr/>
          <a:lstStyle/>
          <a:p>
            <a:r>
              <a:rPr lang="en-US" b="1" dirty="0"/>
              <a:t>1) Set C = 10 and repeat:</a:t>
            </a:r>
          </a:p>
          <a:p>
            <a:r>
              <a:rPr lang="en-US" dirty="0"/>
              <a:t>2) Do k fold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72127" y="5715000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92800" y="6997241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1303258774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8593" y="2598691"/>
            <a:ext cx="8444807" cy="4411709"/>
          </a:xfrm>
        </p:spPr>
        <p:txBody>
          <a:bodyPr/>
          <a:lstStyle/>
          <a:p>
            <a:r>
              <a:rPr lang="en-US" b="1" dirty="0"/>
              <a:t>1) Set C = 100 and repeat:</a:t>
            </a:r>
          </a:p>
          <a:p>
            <a:r>
              <a:rPr lang="en-US" dirty="0"/>
              <a:t>2) Do k fold cross validation on the outer training set (gray, 80% of total). Here we divide in 4 folds where 3 are used for inner training, 1 for inner testing.</a:t>
            </a:r>
          </a:p>
          <a:p>
            <a:r>
              <a:rPr lang="en-US" dirty="0"/>
              <a:t>3) Report average of performance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0432" y="407615"/>
            <a:ext cx="10728960" cy="17259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 dirty="0"/>
              <a:t>Let’s see it with one parameter: </a:t>
            </a:r>
            <a:br>
              <a:rPr lang="en-US" sz="5000" dirty="0"/>
            </a:br>
            <a:r>
              <a:rPr lang="en-US" sz="5000" dirty="0"/>
              <a:t>C = {1, 10, 100}</a:t>
            </a:r>
          </a:p>
        </p:txBody>
      </p:sp>
      <p:sp>
        <p:nvSpPr>
          <p:cNvPr id="6" name="Rectangle 5"/>
          <p:cNvSpPr/>
          <p:nvPr/>
        </p:nvSpPr>
        <p:spPr>
          <a:xfrm>
            <a:off x="3376376" y="5715000"/>
            <a:ext cx="6097824" cy="2743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                                  </a:t>
            </a:r>
          </a:p>
          <a:p>
            <a:pPr algn="ctr"/>
            <a:endParaRPr lang="en-US" sz="3000" dirty="0">
              <a:solidFill>
                <a:srgbClr val="15161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72127" y="5715000"/>
            <a:ext cx="3036162" cy="1282241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18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1800" dirty="0">
                <a:solidFill>
                  <a:srgbClr val="151618"/>
                </a:solidFill>
              </a:rPr>
              <a:t>(INNER TEST, 20% of total)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8289" y="5736685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72126" y="7100153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92800" y="6997241"/>
            <a:ext cx="3036163" cy="134991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TRAINING, 60% of total)</a:t>
            </a:r>
          </a:p>
        </p:txBody>
      </p:sp>
    </p:spTree>
    <p:extLst>
      <p:ext uri="{BB962C8B-B14F-4D97-AF65-F5344CB8AC3E}">
        <p14:creationId xmlns:p14="http://schemas.microsoft.com/office/powerpoint/2010/main" val="1095505654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47" y="914400"/>
            <a:ext cx="10728960" cy="15240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Summary of inner CV results:</a:t>
            </a:r>
            <a:br>
              <a:rPr lang="en-US" sz="3200" dirty="0"/>
            </a:br>
            <a:r>
              <a:rPr lang="en-US" sz="3200" dirty="0"/>
              <a:t>selecting C parameter</a:t>
            </a:r>
            <a:br>
              <a:rPr lang="en-US" sz="3200" dirty="0"/>
            </a:br>
            <a:r>
              <a:rPr lang="en-US" sz="3200" dirty="0"/>
              <a:t>Metric: accuracy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268315" y="2743200"/>
          <a:ext cx="10666416" cy="6359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091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1 = test</a:t>
                      </a:r>
                    </a:p>
                    <a:p>
                      <a:r>
                        <a:rPr lang="en-US" baseline="0" dirty="0"/>
                        <a:t>Folds 2, 3, 4 =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2 = test</a:t>
                      </a:r>
                    </a:p>
                    <a:p>
                      <a:r>
                        <a:rPr lang="en-US" baseline="0" dirty="0"/>
                        <a:t>Folds 1, 3,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3 = test</a:t>
                      </a:r>
                    </a:p>
                    <a:p>
                      <a:r>
                        <a:rPr lang="en-US" baseline="0" dirty="0"/>
                        <a:t>Folds 1, 2,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4 = test</a:t>
                      </a:r>
                    </a:p>
                    <a:p>
                      <a:r>
                        <a:rPr lang="en-US" baseline="0" dirty="0"/>
                        <a:t>Folds 1, 2, 3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6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7894261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47" y="914400"/>
            <a:ext cx="10728960" cy="15240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Summary of inner CV results:</a:t>
            </a:r>
            <a:br>
              <a:rPr lang="en-US" sz="3200" dirty="0"/>
            </a:br>
            <a:r>
              <a:rPr lang="en-US" sz="3200" dirty="0"/>
              <a:t>selecting C parameter</a:t>
            </a:r>
            <a:br>
              <a:rPr lang="en-US" sz="3200" dirty="0"/>
            </a:br>
            <a:r>
              <a:rPr lang="en-US" sz="3200" dirty="0"/>
              <a:t>Metric: accuracy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268315" y="2743200"/>
          <a:ext cx="10666416" cy="6359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091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1 = test</a:t>
                      </a:r>
                    </a:p>
                    <a:p>
                      <a:r>
                        <a:rPr lang="en-US" baseline="0" dirty="0"/>
                        <a:t>Folds 2, 3, 4 =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2 = test</a:t>
                      </a:r>
                    </a:p>
                    <a:p>
                      <a:r>
                        <a:rPr lang="en-US" baseline="0" dirty="0"/>
                        <a:t>Folds 1, 3,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3 = test</a:t>
                      </a:r>
                    </a:p>
                    <a:p>
                      <a:r>
                        <a:rPr lang="en-US" baseline="0" dirty="0"/>
                        <a:t>Folds 1, 2,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4 = test</a:t>
                      </a:r>
                    </a:p>
                    <a:p>
                      <a:r>
                        <a:rPr lang="en-US" baseline="0" dirty="0"/>
                        <a:t>Folds 1, 2, 3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6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4D815E8A-8734-C646-9BE2-4DA23922D4FE}"/>
              </a:ext>
            </a:extLst>
          </p:cNvPr>
          <p:cNvSpPr/>
          <p:nvPr/>
        </p:nvSpPr>
        <p:spPr>
          <a:xfrm>
            <a:off x="10105931" y="5334000"/>
            <a:ext cx="1828800" cy="914400"/>
          </a:xfrm>
          <a:prstGeom prst="ellipse">
            <a:avLst/>
          </a:prstGeom>
          <a:noFill/>
          <a:ln w="254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23336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16200" y="3117574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3640" y="609600"/>
            <a:ext cx="10728960" cy="16002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Now we apply the winning model</a:t>
            </a:r>
            <a:br>
              <a:rPr lang="en-US" sz="3200" dirty="0"/>
            </a:br>
            <a:r>
              <a:rPr lang="en-US" sz="3200" dirty="0"/>
              <a:t>(with C = 1) to the first fold of the outer test set </a:t>
            </a:r>
          </a:p>
        </p:txBody>
      </p:sp>
      <p:sp>
        <p:nvSpPr>
          <p:cNvPr id="6" name="Rectangle 5"/>
          <p:cNvSpPr/>
          <p:nvPr/>
        </p:nvSpPr>
        <p:spPr>
          <a:xfrm>
            <a:off x="2610677" y="3124200"/>
            <a:ext cx="1600200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7" name="Rectangle 6"/>
          <p:cNvSpPr/>
          <p:nvPr/>
        </p:nvSpPr>
        <p:spPr>
          <a:xfrm>
            <a:off x="4210876" y="3124200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40722" y="3124200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16799" y="3124200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992875" y="3124200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9694" y="6797670"/>
            <a:ext cx="1090606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+mn-lt"/>
              </a:rPr>
              <a:t>This way the “test” set has 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never seen the training data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and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has never participated in the hyper-parameter optimization.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We can save the winning model accuracy score: e.g., 82%.</a:t>
            </a:r>
          </a:p>
        </p:txBody>
      </p:sp>
    </p:spTree>
    <p:extLst>
      <p:ext uri="{BB962C8B-B14F-4D97-AF65-F5344CB8AC3E}">
        <p14:creationId xmlns:p14="http://schemas.microsoft.com/office/powerpoint/2010/main" val="13275614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BD99D6-CA23-5D4F-B4D2-4341FEF92A48}"/>
              </a:ext>
            </a:extLst>
          </p:cNvPr>
          <p:cNvSpPr/>
          <p:nvPr/>
        </p:nvSpPr>
        <p:spPr>
          <a:xfrm>
            <a:off x="2616200" y="3117574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2CA61A-4609-BC47-A3B0-9E26D45DC6AF}"/>
              </a:ext>
            </a:extLst>
          </p:cNvPr>
          <p:cNvSpPr/>
          <p:nvPr/>
        </p:nvSpPr>
        <p:spPr>
          <a:xfrm>
            <a:off x="4216396" y="3117574"/>
            <a:ext cx="1629847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A554D2-DDD6-4349-9442-B5F15436EC22}"/>
              </a:ext>
            </a:extLst>
          </p:cNvPr>
          <p:cNvSpPr/>
          <p:nvPr/>
        </p:nvSpPr>
        <p:spPr>
          <a:xfrm>
            <a:off x="4210876" y="3124200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1ADC94-7D0B-9044-9208-75ABDB5A3919}"/>
              </a:ext>
            </a:extLst>
          </p:cNvPr>
          <p:cNvSpPr/>
          <p:nvPr/>
        </p:nvSpPr>
        <p:spPr>
          <a:xfrm>
            <a:off x="5840722" y="3124200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563E6D-FD54-E54A-A505-784686404F70}"/>
              </a:ext>
            </a:extLst>
          </p:cNvPr>
          <p:cNvSpPr/>
          <p:nvPr/>
        </p:nvSpPr>
        <p:spPr>
          <a:xfrm>
            <a:off x="7416799" y="3124200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6F19DC-184C-8448-B329-BB9B0A287E40}"/>
              </a:ext>
            </a:extLst>
          </p:cNvPr>
          <p:cNvSpPr/>
          <p:nvPr/>
        </p:nvSpPr>
        <p:spPr>
          <a:xfrm>
            <a:off x="8992875" y="3124200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3B2B321-3600-D849-B325-E2621EBE2CFA}"/>
              </a:ext>
            </a:extLst>
          </p:cNvPr>
          <p:cNvSpPr txBox="1">
            <a:spLocks/>
          </p:cNvSpPr>
          <p:nvPr/>
        </p:nvSpPr>
        <p:spPr>
          <a:xfrm>
            <a:off x="1264280" y="533400"/>
            <a:ext cx="10728960" cy="160020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13004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98" kern="1200" cap="all" spc="284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3200" dirty="0"/>
              <a:t>Now we go back to outer cross validation, pick the second fold as test, and repeat the process.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16799" y="3124200"/>
            <a:ext cx="3200401" cy="1752600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TEST, 20% of total)</a:t>
            </a:r>
          </a:p>
        </p:txBody>
      </p:sp>
    </p:spTree>
    <p:extLst>
      <p:ext uri="{BB962C8B-B14F-4D97-AF65-F5344CB8AC3E}">
        <p14:creationId xmlns:p14="http://schemas.microsoft.com/office/powerpoint/2010/main" val="1941658514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715" y="533400"/>
            <a:ext cx="11292653" cy="16002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Summary of inner CV results </a:t>
            </a:r>
            <a:br>
              <a:rPr lang="en-US" sz="3200" dirty="0"/>
            </a:br>
            <a:r>
              <a:rPr lang="en-US" sz="3200" dirty="0"/>
              <a:t>on this second outer fold</a:t>
            </a:r>
            <a:br>
              <a:rPr lang="en-US" sz="3200" dirty="0"/>
            </a:br>
            <a:r>
              <a:rPr lang="en-US" sz="3200" dirty="0"/>
              <a:t>Metric: accuracy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268315" y="2743200"/>
          <a:ext cx="10666416" cy="6359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091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1 = test</a:t>
                      </a:r>
                    </a:p>
                    <a:p>
                      <a:r>
                        <a:rPr lang="en-US" baseline="0" dirty="0"/>
                        <a:t>Folds 2, 3, 4 =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2 = test</a:t>
                      </a:r>
                    </a:p>
                    <a:p>
                      <a:r>
                        <a:rPr lang="en-US" baseline="0" dirty="0"/>
                        <a:t>Folds 1, 3,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3 = test</a:t>
                      </a:r>
                    </a:p>
                    <a:p>
                      <a:r>
                        <a:rPr lang="en-US" baseline="0" dirty="0"/>
                        <a:t>Folds 1, 2,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4 = test</a:t>
                      </a:r>
                    </a:p>
                    <a:p>
                      <a:r>
                        <a:rPr lang="en-US" baseline="0" dirty="0"/>
                        <a:t>Folds 1, 2, 3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 =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6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78%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81%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933053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715" y="533400"/>
            <a:ext cx="11292653" cy="16002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Summary of inner CV results </a:t>
            </a:r>
            <a:br>
              <a:rPr lang="en-US" sz="3200" dirty="0"/>
            </a:br>
            <a:r>
              <a:rPr lang="en-US" sz="3200" dirty="0"/>
              <a:t>on this second outer fold</a:t>
            </a:r>
            <a:br>
              <a:rPr lang="en-US" sz="3200" dirty="0"/>
            </a:br>
            <a:r>
              <a:rPr lang="en-US" sz="3200" dirty="0"/>
              <a:t>Metric: accuracy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268315" y="2743200"/>
          <a:ext cx="10666416" cy="6359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1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96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091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1 = test</a:t>
                      </a:r>
                    </a:p>
                    <a:p>
                      <a:r>
                        <a:rPr lang="en-US" baseline="0" dirty="0"/>
                        <a:t>Folds 2, 3, 4 =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2 = test</a:t>
                      </a:r>
                    </a:p>
                    <a:p>
                      <a:r>
                        <a:rPr lang="en-US" baseline="0" dirty="0"/>
                        <a:t>Folds 1, 3,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3 = test</a:t>
                      </a:r>
                    </a:p>
                    <a:p>
                      <a:r>
                        <a:rPr lang="en-US" baseline="0" dirty="0"/>
                        <a:t>Folds 1, 2, 4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Fold</a:t>
                      </a:r>
                      <a:r>
                        <a:rPr lang="en-US" baseline="0" dirty="0"/>
                        <a:t> 4 = test</a:t>
                      </a:r>
                    </a:p>
                    <a:p>
                      <a:r>
                        <a:rPr lang="en-US" baseline="0" dirty="0"/>
                        <a:t>Folds 1, 2, 3 = training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 =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6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78%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81%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091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=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B1FEFC3F-1AA8-234B-A81F-7B43334081B9}"/>
              </a:ext>
            </a:extLst>
          </p:cNvPr>
          <p:cNvSpPr/>
          <p:nvPr/>
        </p:nvSpPr>
        <p:spPr>
          <a:xfrm>
            <a:off x="10105931" y="6629400"/>
            <a:ext cx="1828800" cy="914400"/>
          </a:xfrm>
          <a:prstGeom prst="ellipse">
            <a:avLst/>
          </a:prstGeom>
          <a:noFill/>
          <a:ln w="254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12754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4292600" y="725884"/>
            <a:ext cx="5370578" cy="907222"/>
          </a:xfrm>
        </p:spPr>
        <p:txBody>
          <a:bodyPr>
            <a:normAutofit/>
          </a:bodyPr>
          <a:lstStyle/>
          <a:p>
            <a:pPr algn="ctr"/>
            <a:r>
              <a:rPr lang="en-US" altLang="x-none" dirty="0"/>
              <a:t>Linear SVMs</a:t>
            </a:r>
          </a:p>
        </p:txBody>
      </p:sp>
      <p:sp>
        <p:nvSpPr>
          <p:cNvPr id="205827" name="Rectangle 3"/>
          <p:cNvSpPr>
            <a:spLocks noGrp="1" noChangeArrowheads="1"/>
          </p:cNvSpPr>
          <p:nvPr>
            <p:ph idx="1"/>
          </p:nvPr>
        </p:nvSpPr>
        <p:spPr>
          <a:xfrm>
            <a:off x="1092200" y="2209800"/>
            <a:ext cx="11087214" cy="907222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altLang="x-none" sz="2987" dirty="0"/>
              <a:t>These objects can be separated in many ways using a hyperplane </a:t>
            </a:r>
          </a:p>
          <a:p>
            <a:pPr marL="0" indent="0" algn="ctr">
              <a:buNone/>
            </a:pPr>
            <a:r>
              <a:rPr lang="en-US" altLang="x-none" sz="2987" dirty="0"/>
              <a:t>(= a line in a 2D space). But which of the linear separators is optimal? 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0" y="3581400"/>
            <a:ext cx="7061598" cy="470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18766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0" y="609600"/>
            <a:ext cx="10728960" cy="1752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Now we apply the winning model</a:t>
            </a:r>
            <a:br>
              <a:rPr lang="en-US" sz="3600" dirty="0"/>
            </a:br>
            <a:r>
              <a:rPr lang="en-US" sz="3600" dirty="0"/>
              <a:t>(with C = 10) to the test set of the second outer fold</a:t>
            </a:r>
            <a:r>
              <a:rPr lang="en-US" sz="40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63668" y="6817548"/>
            <a:ext cx="1090606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+mn-lt"/>
              </a:rPr>
              <a:t>This way the “test” set has never seen the training data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and has never participated in the hyper-parameter optimization.</a:t>
            </a:r>
          </a:p>
          <a:p>
            <a:endParaRPr lang="en-US" dirty="0">
              <a:solidFill>
                <a:schemeClr val="tx1"/>
              </a:solidFill>
              <a:latin typeface="+mn-lt"/>
            </a:endParaRP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We might get a different accuracy, e.g. 80%. We save this.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1ED497-D8CE-A942-BEB4-BEF8279A3873}"/>
              </a:ext>
            </a:extLst>
          </p:cNvPr>
          <p:cNvSpPr/>
          <p:nvPr/>
        </p:nvSpPr>
        <p:spPr>
          <a:xfrm>
            <a:off x="2616200" y="3117574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0D6C62-3472-2842-80A9-F8FEA94EAAB9}"/>
              </a:ext>
            </a:extLst>
          </p:cNvPr>
          <p:cNvSpPr/>
          <p:nvPr/>
        </p:nvSpPr>
        <p:spPr>
          <a:xfrm>
            <a:off x="4216400" y="3124200"/>
            <a:ext cx="1624322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92A307-8B1C-5B4F-AE32-BB0D45C50FED}"/>
              </a:ext>
            </a:extLst>
          </p:cNvPr>
          <p:cNvSpPr/>
          <p:nvPr/>
        </p:nvSpPr>
        <p:spPr>
          <a:xfrm>
            <a:off x="4210876" y="3124200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59C460-C7A3-FA42-B03B-FA6F370AC58A}"/>
              </a:ext>
            </a:extLst>
          </p:cNvPr>
          <p:cNvSpPr/>
          <p:nvPr/>
        </p:nvSpPr>
        <p:spPr>
          <a:xfrm>
            <a:off x="5840722" y="3124200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5447BE-8673-A04B-991A-E91E7296F4B3}"/>
              </a:ext>
            </a:extLst>
          </p:cNvPr>
          <p:cNvSpPr/>
          <p:nvPr/>
        </p:nvSpPr>
        <p:spPr>
          <a:xfrm>
            <a:off x="7416799" y="3124200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16FCCB-448F-6942-899A-6688E458965A}"/>
              </a:ext>
            </a:extLst>
          </p:cNvPr>
          <p:cNvSpPr/>
          <p:nvPr/>
        </p:nvSpPr>
        <p:spPr>
          <a:xfrm>
            <a:off x="8992875" y="3124200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74344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920" y="838200"/>
            <a:ext cx="10728960" cy="19050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we repeat this process of inner CV for the other three folds, so we will have 5 winning models and 5 scores.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ADCED-BDD3-884A-AC76-9253E46E563E}"/>
              </a:ext>
            </a:extLst>
          </p:cNvPr>
          <p:cNvSpPr/>
          <p:nvPr/>
        </p:nvSpPr>
        <p:spPr>
          <a:xfrm>
            <a:off x="2616200" y="4038600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70E6EB-4C50-D645-8FCD-82337B1E121B}"/>
              </a:ext>
            </a:extLst>
          </p:cNvPr>
          <p:cNvSpPr/>
          <p:nvPr/>
        </p:nvSpPr>
        <p:spPr>
          <a:xfrm>
            <a:off x="5835200" y="4038600"/>
            <a:ext cx="1576076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E6BAD2-08A3-B74B-A482-4C24FBF1C25C}"/>
              </a:ext>
            </a:extLst>
          </p:cNvPr>
          <p:cNvSpPr/>
          <p:nvPr/>
        </p:nvSpPr>
        <p:spPr>
          <a:xfrm>
            <a:off x="4210876" y="4045226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4D97DE-039F-5641-B36B-E70D2F9A024C}"/>
              </a:ext>
            </a:extLst>
          </p:cNvPr>
          <p:cNvSpPr/>
          <p:nvPr/>
        </p:nvSpPr>
        <p:spPr>
          <a:xfrm>
            <a:off x="5840722" y="4045226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97C8FB-33A6-C641-B858-E4BB517E4109}"/>
              </a:ext>
            </a:extLst>
          </p:cNvPr>
          <p:cNvSpPr/>
          <p:nvPr/>
        </p:nvSpPr>
        <p:spPr>
          <a:xfrm>
            <a:off x="7416799" y="4045226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FB8477-22BF-E348-9367-498DA893C0B8}"/>
              </a:ext>
            </a:extLst>
          </p:cNvPr>
          <p:cNvSpPr/>
          <p:nvPr/>
        </p:nvSpPr>
        <p:spPr>
          <a:xfrm>
            <a:off x="8992875" y="4045226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16FC2B-2FD6-9746-B927-7374262F3039}"/>
              </a:ext>
            </a:extLst>
          </p:cNvPr>
          <p:cNvSpPr/>
          <p:nvPr/>
        </p:nvSpPr>
        <p:spPr>
          <a:xfrm>
            <a:off x="2616201" y="4038600"/>
            <a:ext cx="3218998" cy="1752600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TEST, 20% of total)</a:t>
            </a:r>
          </a:p>
        </p:txBody>
      </p:sp>
    </p:spTree>
    <p:extLst>
      <p:ext uri="{BB962C8B-B14F-4D97-AF65-F5344CB8AC3E}">
        <p14:creationId xmlns:p14="http://schemas.microsoft.com/office/powerpoint/2010/main" val="163087107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920" y="838200"/>
            <a:ext cx="10728960" cy="19050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we repeat this process of inner CV for the other three folds, so we will have 5 winning models and 5 scores.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ADCED-BDD3-884A-AC76-9253E46E563E}"/>
              </a:ext>
            </a:extLst>
          </p:cNvPr>
          <p:cNvSpPr/>
          <p:nvPr/>
        </p:nvSpPr>
        <p:spPr>
          <a:xfrm>
            <a:off x="2616200" y="4038600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70E6EB-4C50-D645-8FCD-82337B1E121B}"/>
              </a:ext>
            </a:extLst>
          </p:cNvPr>
          <p:cNvSpPr/>
          <p:nvPr/>
        </p:nvSpPr>
        <p:spPr>
          <a:xfrm>
            <a:off x="7409725" y="4045226"/>
            <a:ext cx="1583150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E6BAD2-08A3-B74B-A482-4C24FBF1C25C}"/>
              </a:ext>
            </a:extLst>
          </p:cNvPr>
          <p:cNvSpPr/>
          <p:nvPr/>
        </p:nvSpPr>
        <p:spPr>
          <a:xfrm>
            <a:off x="4210876" y="4045226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4D97DE-039F-5641-B36B-E70D2F9A024C}"/>
              </a:ext>
            </a:extLst>
          </p:cNvPr>
          <p:cNvSpPr/>
          <p:nvPr/>
        </p:nvSpPr>
        <p:spPr>
          <a:xfrm>
            <a:off x="5840722" y="4045226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97C8FB-33A6-C641-B858-E4BB517E4109}"/>
              </a:ext>
            </a:extLst>
          </p:cNvPr>
          <p:cNvSpPr/>
          <p:nvPr/>
        </p:nvSpPr>
        <p:spPr>
          <a:xfrm>
            <a:off x="7416799" y="4045226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FB8477-22BF-E348-9367-498DA893C0B8}"/>
              </a:ext>
            </a:extLst>
          </p:cNvPr>
          <p:cNvSpPr/>
          <p:nvPr/>
        </p:nvSpPr>
        <p:spPr>
          <a:xfrm>
            <a:off x="8992875" y="4045226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B44D9-1B80-0A44-8AD8-EA2263A10615}"/>
              </a:ext>
            </a:extLst>
          </p:cNvPr>
          <p:cNvSpPr/>
          <p:nvPr/>
        </p:nvSpPr>
        <p:spPr>
          <a:xfrm>
            <a:off x="2616201" y="4038600"/>
            <a:ext cx="3218998" cy="1752600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TEST, 20% of total)</a:t>
            </a:r>
          </a:p>
        </p:txBody>
      </p:sp>
    </p:spTree>
    <p:extLst>
      <p:ext uri="{BB962C8B-B14F-4D97-AF65-F5344CB8AC3E}">
        <p14:creationId xmlns:p14="http://schemas.microsoft.com/office/powerpoint/2010/main" val="4167986243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920" y="838200"/>
            <a:ext cx="10728960" cy="19050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we repeat this process of inner CV for the other three folds, so we will have 5 winning models and 5 scores.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ADCED-BDD3-884A-AC76-9253E46E563E}"/>
              </a:ext>
            </a:extLst>
          </p:cNvPr>
          <p:cNvSpPr/>
          <p:nvPr/>
        </p:nvSpPr>
        <p:spPr>
          <a:xfrm>
            <a:off x="2616200" y="4038600"/>
            <a:ext cx="8006524" cy="335942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3000" dirty="0">
                <a:solidFill>
                  <a:srgbClr val="151618"/>
                </a:solidFill>
              </a:rPr>
              <a:t>           TRAINING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70E6EB-4C50-D645-8FCD-82337B1E121B}"/>
              </a:ext>
            </a:extLst>
          </p:cNvPr>
          <p:cNvSpPr/>
          <p:nvPr/>
        </p:nvSpPr>
        <p:spPr>
          <a:xfrm>
            <a:off x="8992878" y="4038600"/>
            <a:ext cx="1624322" cy="335280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TEST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E6BAD2-08A3-B74B-A482-4C24FBF1C25C}"/>
              </a:ext>
            </a:extLst>
          </p:cNvPr>
          <p:cNvSpPr/>
          <p:nvPr/>
        </p:nvSpPr>
        <p:spPr>
          <a:xfrm>
            <a:off x="4210876" y="4045226"/>
            <a:ext cx="162984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4D97DE-039F-5641-B36B-E70D2F9A024C}"/>
              </a:ext>
            </a:extLst>
          </p:cNvPr>
          <p:cNvSpPr/>
          <p:nvPr/>
        </p:nvSpPr>
        <p:spPr>
          <a:xfrm>
            <a:off x="5840722" y="4045226"/>
            <a:ext cx="1576077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97C8FB-33A6-C641-B858-E4BB517E4109}"/>
              </a:ext>
            </a:extLst>
          </p:cNvPr>
          <p:cNvSpPr/>
          <p:nvPr/>
        </p:nvSpPr>
        <p:spPr>
          <a:xfrm>
            <a:off x="7416799" y="4045226"/>
            <a:ext cx="1576076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FB8477-22BF-E348-9367-498DA893C0B8}"/>
              </a:ext>
            </a:extLst>
          </p:cNvPr>
          <p:cNvSpPr/>
          <p:nvPr/>
        </p:nvSpPr>
        <p:spPr>
          <a:xfrm>
            <a:off x="8992875" y="4045226"/>
            <a:ext cx="1624325" cy="33528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2000" dirty="0">
              <a:solidFill>
                <a:srgbClr val="151618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52C7EA-8A5A-5446-9706-5F8BCCAE43EA}"/>
              </a:ext>
            </a:extLst>
          </p:cNvPr>
          <p:cNvSpPr/>
          <p:nvPr/>
        </p:nvSpPr>
        <p:spPr>
          <a:xfrm>
            <a:off x="2616201" y="4038600"/>
            <a:ext cx="3218998" cy="1752600"/>
          </a:xfrm>
          <a:prstGeom prst="rect">
            <a:avLst/>
          </a:prstGeom>
          <a:solidFill>
            <a:schemeClr val="accent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2000" dirty="0">
                <a:solidFill>
                  <a:srgbClr val="151618"/>
                </a:solidFill>
              </a:rPr>
              <a:t>HYPERPARAMETER SEARCH</a:t>
            </a:r>
          </a:p>
          <a:p>
            <a:pPr algn="ctr"/>
            <a:r>
              <a:rPr lang="en-US" sz="2000" dirty="0">
                <a:solidFill>
                  <a:srgbClr val="151618"/>
                </a:solidFill>
              </a:rPr>
              <a:t>(INNER TEST, 20% of total)</a:t>
            </a:r>
          </a:p>
        </p:txBody>
      </p:sp>
    </p:spTree>
    <p:extLst>
      <p:ext uri="{BB962C8B-B14F-4D97-AF65-F5344CB8AC3E}">
        <p14:creationId xmlns:p14="http://schemas.microsoft.com/office/powerpoint/2010/main" val="976161446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0800" y="304801"/>
            <a:ext cx="10728960" cy="259080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At the end we will have </a:t>
            </a:r>
            <a:br>
              <a:rPr lang="en-US" sz="3200" dirty="0"/>
            </a:br>
            <a:r>
              <a:rPr lang="en-US" sz="3200" dirty="0"/>
              <a:t>the five performances </a:t>
            </a:r>
            <a:br>
              <a:rPr lang="en-US" sz="3200" dirty="0"/>
            </a:br>
            <a:r>
              <a:rPr lang="en-US" sz="3200" dirty="0"/>
              <a:t>(outer test scores)</a:t>
            </a:r>
            <a:br>
              <a:rPr lang="en-US" sz="3200" dirty="0"/>
            </a:br>
            <a:r>
              <a:rPr lang="en-US" sz="3200" dirty="0"/>
              <a:t>of the five winning models.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362" y="3458056"/>
            <a:ext cx="11363037" cy="478251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The average of these scores gives us the average performance of the optimized model.</a:t>
            </a:r>
          </a:p>
          <a:p>
            <a:pPr algn="just"/>
            <a:r>
              <a:rPr lang="en-US" b="1" dirty="0"/>
              <a:t>For example, 82, 80, 83, 84, 81% yield a “quotable generalization score” (average) of 82% with a standard deviation of 1.6%.</a:t>
            </a:r>
          </a:p>
          <a:p>
            <a:pPr algn="just"/>
            <a:r>
              <a:rPr lang="en-US" dirty="0"/>
              <a:t>Note that the five winning models might have different </a:t>
            </a:r>
            <a:r>
              <a:rPr lang="en-US" dirty="0" err="1"/>
              <a:t>hyperparameters</a:t>
            </a:r>
            <a:r>
              <a:rPr lang="en-US" dirty="0"/>
              <a:t>. That’s ok as long as they are not CRAZY different. </a:t>
            </a:r>
            <a:r>
              <a:rPr lang="en-US" dirty="0">
                <a:solidFill>
                  <a:srgbClr val="FF0000"/>
                </a:solidFill>
              </a:rPr>
              <a:t>They are only used to evaluate the generalization scores/error.</a:t>
            </a:r>
            <a:endParaRPr lang="en-US" b="1" dirty="0">
              <a:solidFill>
                <a:srgbClr val="FF0000"/>
              </a:solidFill>
            </a:endParaRPr>
          </a:p>
          <a:p>
            <a:pPr algn="just"/>
            <a:r>
              <a:rPr lang="en-US" b="1" dirty="0">
                <a:solidFill>
                  <a:srgbClr val="FF0000"/>
                </a:solidFill>
              </a:rPr>
              <a:t>Important</a:t>
            </a:r>
            <a:r>
              <a:rPr lang="en-US" dirty="0"/>
              <a:t>: If we are building an algorithm for use on new data, we will now use all the training data to build a model and only perform one level of cross validation to find optimal hyperparameters. </a:t>
            </a:r>
          </a:p>
          <a:p>
            <a:pPr algn="just"/>
            <a:r>
              <a:rPr lang="en-US" dirty="0"/>
              <a:t>They might be different from what we found in the previous process as well. We will quote as expected performance on new data the generalization score found above.</a:t>
            </a:r>
          </a:p>
        </p:txBody>
      </p:sp>
    </p:spTree>
    <p:extLst>
      <p:ext uri="{BB962C8B-B14F-4D97-AF65-F5344CB8AC3E}">
        <p14:creationId xmlns:p14="http://schemas.microsoft.com/office/powerpoint/2010/main" val="2129864928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666999" y="111125"/>
            <a:ext cx="7670800" cy="13843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Updated summary of how to build a ML model </a:t>
            </a:r>
            <a:endParaRPr lang="en-US" sz="3200" dirty="0"/>
          </a:p>
        </p:txBody>
      </p:sp>
      <p:sp>
        <p:nvSpPr>
          <p:cNvPr id="3" name="Rectangle 2"/>
          <p:cNvSpPr/>
          <p:nvPr/>
        </p:nvSpPr>
        <p:spPr>
          <a:xfrm>
            <a:off x="215900" y="1694319"/>
            <a:ext cx="12572999" cy="760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l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Choose a class of model (aka a machine learning algorithm) by importing the appropriate estimator class from Scikit-Learn. </a:t>
            </a:r>
            <a:r>
              <a:rPr lang="en-US" sz="2400" dirty="0">
                <a:solidFill>
                  <a:srgbClr val="FF0000"/>
                </a:solidFill>
                <a:latin typeface="+mn-lt"/>
              </a:rPr>
              <a:t>This unit: SVM.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Choose model hyperparameters by instantiating this class with desired values.  </a:t>
            </a:r>
            <a:r>
              <a:rPr lang="en-US" sz="2400" dirty="0">
                <a:solidFill>
                  <a:srgbClr val="FF0000"/>
                </a:solidFill>
                <a:latin typeface="+mn-lt"/>
              </a:rPr>
              <a:t>Alternatively: optimize hyperparameters.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Arrange data into a features matrix and target vector, if necessary. Do preliminary data exploration.</a:t>
            </a:r>
          </a:p>
          <a:p>
            <a:pPr marL="514350" indent="-514350" algn="l">
              <a:buFontTx/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Use k-fold CV to define benchmark model; use learning curves to diagnose bias/variance </a:t>
            </a:r>
            <a:r>
              <a:rPr lang="en-US" sz="2400" dirty="0">
                <a:solidFill>
                  <a:srgbClr val="FF0000"/>
                </a:solidFill>
                <a:latin typeface="+mn-lt"/>
              </a:rPr>
              <a:t>and define hyperparameter search space.</a:t>
            </a:r>
          </a:p>
          <a:p>
            <a:pPr marL="514350" indent="-514350" algn="l">
              <a:buFontTx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Use k-fold CV to find optimal hyperparameters. </a:t>
            </a:r>
          </a:p>
          <a:p>
            <a:pPr marL="971550" lvl="1" indent="-514350" algn="l">
              <a:buFont typeface="+mj-lt"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Any pre-processing, e.g. standardization/feature selection needs to happen on the train set only. </a:t>
            </a:r>
          </a:p>
          <a:p>
            <a:pPr marL="971550" lvl="1" indent="-514350" algn="l">
              <a:buFontTx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Fit the model by 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calling the ``fit()`` method for every combination of parameters 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you want to try out. Choose model with highest average test score. 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If you need to quote generalization error, do:</a:t>
            </a:r>
          </a:p>
          <a:p>
            <a:pPr marL="971550" lvl="1" indent="-514350" algn="l">
              <a:buFont typeface="+mj-lt"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Inside the outer k-fold CV, split each training fold into inner training/inner validation set using j-fold cross validation (inner CV).</a:t>
            </a:r>
          </a:p>
          <a:p>
            <a:pPr marL="971550" lvl="1" indent="-514350" algn="l">
              <a:buFont typeface="+mj-lt"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Fit the model in the inner loop by calling the ``fit()`` method for every combination of parameters you want to try out.</a:t>
            </a:r>
          </a:p>
          <a:p>
            <a:pPr marL="971550" lvl="1" indent="-514350" algn="l">
              <a:buFont typeface="+mj-lt"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Find combination of parameters with the best average “inner test” scores (averaged over the inner j folds).</a:t>
            </a:r>
          </a:p>
          <a:p>
            <a:pPr marL="971550" lvl="1" indent="-514350" algn="l">
              <a:buFont typeface="+mj-lt"/>
              <a:buAutoNum type="alphaLcParenR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Repeat for the outer k folds. Report mean scores and standard deviation of winning models. That’s the generalization error.</a:t>
            </a:r>
          </a:p>
          <a:p>
            <a:pPr marL="514350" indent="-514350" algn="l">
              <a:buFontTx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Your final model is the one obtained in 5); its generalization error is the one found in 6).</a:t>
            </a:r>
          </a:p>
          <a:p>
            <a:pPr marL="514350" indent="-514350" algn="l">
              <a:buFontTx/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If performance still not satisfactory, diagnose bias/variance and repeat.</a:t>
            </a:r>
          </a:p>
        </p:txBody>
      </p:sp>
    </p:spTree>
    <p:extLst>
      <p:ext uri="{BB962C8B-B14F-4D97-AF65-F5344CB8AC3E}">
        <p14:creationId xmlns:p14="http://schemas.microsoft.com/office/powerpoint/2010/main" val="164748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237" y="4278365"/>
            <a:ext cx="6348938" cy="42326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5952" y="3733800"/>
            <a:ext cx="2717888" cy="5869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Examples closest to the </a:t>
            </a:r>
          </a:p>
          <a:p>
            <a:pPr algn="ctr"/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hyperplane (more precisely, the examples that </a:t>
            </a:r>
            <a:r>
              <a:rPr lang="en-US" altLang="x-none" sz="3413" dirty="0">
                <a:solidFill>
                  <a:srgbClr val="FF0000"/>
                </a:solidFill>
                <a:latin typeface="Gill Sans MT" panose="020B0502020104020203" pitchFamily="34" charset="77"/>
              </a:rPr>
              <a:t>affect the decision boundary</a:t>
            </a:r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) are </a:t>
            </a:r>
          </a:p>
          <a:p>
            <a:pPr algn="ctr"/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support vectors.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83572" y="3985076"/>
            <a:ext cx="2595276" cy="481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The distance between closest support vectors of opposite classes</a:t>
            </a:r>
          </a:p>
          <a:p>
            <a:r>
              <a:rPr lang="en-US" altLang="x-none" sz="3413" dirty="0">
                <a:solidFill>
                  <a:schemeClr val="tx1"/>
                </a:solidFill>
                <a:latin typeface="Gill Sans MT" panose="020B0502020104020203" pitchFamily="34" charset="77"/>
              </a:rPr>
              <a:t>is called </a:t>
            </a:r>
            <a:r>
              <a:rPr lang="en-US" altLang="x-none" sz="3413" dirty="0">
                <a:solidFill>
                  <a:srgbClr val="FF0000"/>
                </a:solidFill>
                <a:latin typeface="Gill Sans MT" panose="020B0502020104020203" pitchFamily="34" charset="77"/>
              </a:rPr>
              <a:t>margin</a:t>
            </a:r>
            <a:r>
              <a:rPr lang="en-US" altLang="x-none" sz="3413" dirty="0">
                <a:latin typeface="Gill Sans MT" panose="020B0502020104020203" pitchFamily="34" charset="77"/>
              </a:rPr>
              <a:t>. </a:t>
            </a:r>
          </a:p>
        </p:txBody>
      </p:sp>
      <p:sp>
        <p:nvSpPr>
          <p:cNvPr id="39" name="Rectangle 2"/>
          <p:cNvSpPr txBox="1">
            <a:spLocks noChangeArrowheads="1"/>
          </p:cNvSpPr>
          <p:nvPr/>
        </p:nvSpPr>
        <p:spPr>
          <a:xfrm>
            <a:off x="2846324" y="789457"/>
            <a:ext cx="8228076" cy="800036"/>
          </a:xfrm>
          <a:prstGeom prst="rect">
            <a:avLst/>
          </a:prstGeom>
        </p:spPr>
        <p:txBody>
          <a:bodyPr vert="horz" lIns="97536" tIns="48768" rIns="97536" bIns="48768" rtlCol="0" anchor="b">
            <a:normAutofit fontScale="77500" lnSpcReduction="20000"/>
          </a:bodyPr>
          <a:lstStyle>
            <a:lvl1pPr algn="l" defTabSz="914353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x-none" sz="5120" spc="0" dirty="0"/>
              <a:t>LINEAR SVMS </a:t>
            </a:r>
            <a:r>
              <a:rPr lang="mr-IN" altLang="x-none" sz="5120" spc="0" dirty="0"/>
              <a:t>–</a:t>
            </a:r>
            <a:r>
              <a:rPr lang="en-US" altLang="x-none" sz="5120" spc="0" dirty="0"/>
              <a:t> SEPARABLE CASE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A94C07-8B82-C641-926E-B526804D82B2}"/>
              </a:ext>
            </a:extLst>
          </p:cNvPr>
          <p:cNvSpPr/>
          <p:nvPr/>
        </p:nvSpPr>
        <p:spPr>
          <a:xfrm>
            <a:off x="2858277" y="2275235"/>
            <a:ext cx="78570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x-none" dirty="0">
                <a:latin typeface="+mj-lt"/>
              </a:rPr>
              <a:t>Idea 1. If the data are separable, find the </a:t>
            </a:r>
            <a:r>
              <a:rPr lang="en-US" altLang="x-none" dirty="0">
                <a:solidFill>
                  <a:srgbClr val="FF0000"/>
                </a:solidFill>
                <a:latin typeface="+mj-lt"/>
              </a:rPr>
              <a:t>decision boundary</a:t>
            </a:r>
            <a:r>
              <a:rPr lang="en-US" altLang="x-none" dirty="0">
                <a:latin typeface="+mj-lt"/>
              </a:rPr>
              <a:t> that maximizes the </a:t>
            </a:r>
            <a:r>
              <a:rPr lang="en-US" altLang="x-none" dirty="0">
                <a:solidFill>
                  <a:srgbClr val="FF0000"/>
                </a:solidFill>
                <a:latin typeface="+mj-lt"/>
              </a:rPr>
              <a:t>separation</a:t>
            </a:r>
            <a:r>
              <a:rPr lang="en-US" altLang="x-none" dirty="0">
                <a:latin typeface="+mj-lt"/>
              </a:rPr>
              <a:t>  between the two classes</a:t>
            </a:r>
            <a:endParaRPr lang="en-US" dirty="0">
              <a:latin typeface="+mj-lt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AB6A5EF2-508C-A34A-A092-ACA711A0ECD8}"/>
              </a:ext>
            </a:extLst>
          </p:cNvPr>
          <p:cNvSpPr txBox="1">
            <a:spLocks noChangeArrowheads="1"/>
          </p:cNvSpPr>
          <p:nvPr/>
        </p:nvSpPr>
        <p:spPr>
          <a:xfrm>
            <a:off x="1051499" y="572771"/>
            <a:ext cx="11013501" cy="1054064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97536" tIns="48768" rIns="97536" bIns="48768" rtlCol="0" anchor="b">
            <a:normAutofit/>
          </a:bodyPr>
          <a:lstStyle>
            <a:lvl1pPr algn="l" defTabSz="914353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altLang="x-none" sz="5120" spc="0"/>
              <a:t>LINEAR SVMS </a:t>
            </a:r>
            <a:r>
              <a:rPr lang="mr-IN" altLang="x-none" sz="5120" spc="0"/>
              <a:t>–</a:t>
            </a:r>
            <a:r>
              <a:rPr lang="en-US" altLang="x-none" sz="5120" spc="0"/>
              <a:t> SEPARABLE CASE</a:t>
            </a:r>
            <a:endParaRPr lang="en-US" altLang="x-none" sz="5120" spc="0" dirty="0"/>
          </a:p>
        </p:txBody>
      </p:sp>
    </p:spTree>
    <p:extLst>
      <p:ext uri="{BB962C8B-B14F-4D97-AF65-F5344CB8AC3E}">
        <p14:creationId xmlns:p14="http://schemas.microsoft.com/office/powerpoint/2010/main" val="196304766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3925461"/>
            <a:ext cx="5683309" cy="37888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/>
              <p:cNvSpPr/>
              <p:nvPr/>
            </p:nvSpPr>
            <p:spPr>
              <a:xfrm>
                <a:off x="6883400" y="3782678"/>
                <a:ext cx="5462342" cy="4154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x-none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If we call the labels </a:t>
                </a:r>
                <a:r>
                  <a:rPr lang="en-US" altLang="x-none" sz="2200" dirty="0" err="1">
                    <a:latin typeface="Gill Sans MT" panose="020B0502020104020203" pitchFamily="34" charset="77"/>
                  </a:rPr>
                  <a:t>y</a:t>
                </a:r>
                <a:r>
                  <a:rPr lang="en-US" altLang="x-none" sz="2200" baseline="-25000" dirty="0" err="1">
                    <a:latin typeface="Gill Sans MT" panose="020B0502020104020203" pitchFamily="34" charset="77"/>
                  </a:rPr>
                  <a:t>i</a:t>
                </a:r>
                <a:r>
                  <a:rPr lang="en-US" altLang="x-none" sz="2200" baseline="-25000" dirty="0">
                    <a:latin typeface="Gill Sans MT" panose="020B0502020104020203" pitchFamily="34" charset="77"/>
                  </a:rPr>
                  <a:t> </a:t>
                </a:r>
                <a:r>
                  <a:rPr lang="en-US" altLang="x-none" sz="2200" dirty="0">
                    <a:latin typeface="Gill Sans MT" panose="020B0502020104020203" pitchFamily="34" charset="77"/>
                  </a:rPr>
                  <a:t>= +1, -1</a:t>
                </a:r>
              </a:p>
              <a:p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  <a:p>
                <a:r>
                  <a:rPr lang="en-US" altLang="x-none" sz="2200" dirty="0">
                    <a:latin typeface="Gill Sans MT" panose="020B0502020104020203" pitchFamily="34" charset="77"/>
                  </a:rPr>
                  <a:t>The equation of the boundary is </a:t>
                </a:r>
              </a:p>
              <a:p>
                <a:r>
                  <a:rPr lang="en-US" altLang="x-none" sz="2200" dirty="0">
                    <a:latin typeface="Gill Sans MT" panose="020B0502020104020203" pitchFamily="34" charset="77"/>
                  </a:rPr>
                  <a:t>w ･ x + b = 0</a:t>
                </a:r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  <a:p>
                <a:endParaRPr lang="en-US" altLang="x-none" sz="2200" dirty="0">
                  <a:latin typeface="Gill Sans MT" panose="020B0502020104020203" pitchFamily="34" charset="77"/>
                </a:endParaRPr>
              </a:p>
              <a:p>
                <a:r>
                  <a:rPr lang="en-US" altLang="x-none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Mathematically, this becomes a constrained optimization problem:</a:t>
                </a:r>
              </a:p>
              <a:p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  <a:p>
                <a:r>
                  <a:rPr lang="en-US" altLang="x-none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Minimize 1/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 </a:t>
                </a:r>
                <a:endParaRPr lang="en-US" sz="2200" dirty="0">
                  <a:latin typeface="Gill Sans MT" panose="020B0502020104020203" pitchFamily="34" charset="77"/>
                </a:endParaRPr>
              </a:p>
              <a:p>
                <a:r>
                  <a:rPr lang="en-US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subject to </a:t>
                </a:r>
                <a:r>
                  <a:rPr lang="en-US" sz="2200" dirty="0">
                    <a:latin typeface="Gill Sans MT" panose="020B0502020104020203" pitchFamily="34" charset="77"/>
                  </a:rPr>
                  <a:t> </a:t>
                </a:r>
                <a:r>
                  <a:rPr lang="en-US" altLang="x-none" sz="2200" dirty="0" err="1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y</a:t>
                </a:r>
                <a:r>
                  <a:rPr lang="en-US" altLang="x-none" sz="2200" baseline="-25000" dirty="0" err="1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i</a:t>
                </a:r>
                <a:r>
                  <a:rPr lang="en-US" altLang="x-none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 (w ･ x</a:t>
                </a:r>
                <a:r>
                  <a:rPr lang="en-US" altLang="x-none" sz="2200" baseline="-250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i</a:t>
                </a:r>
                <a:r>
                  <a:rPr lang="en-US" altLang="x-none" sz="2200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 + b) &gt; 0    ∀ </a:t>
                </a:r>
                <a:r>
                  <a:rPr lang="en-US" altLang="x-none" sz="2200" dirty="0" err="1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i</a:t>
                </a:r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  <a:p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  <a:p>
                <a:r>
                  <a:rPr lang="en-US" altLang="x-none" sz="2200" dirty="0">
                    <a:latin typeface="Gill Sans MT" panose="020B0502020104020203" pitchFamily="34" charset="77"/>
                  </a:rPr>
                  <a:t>(informally, no examples “on the street”)</a:t>
                </a:r>
                <a:endParaRPr lang="en-US" altLang="x-none" sz="22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</p:txBody>
          </p:sp>
        </mc:Choice>
        <mc:Fallback xmlns="">
          <p:sp>
            <p:nvSpPr>
              <p:cNvPr id="40" name="Rectangle 3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3400" y="3782678"/>
                <a:ext cx="5462342" cy="4154984"/>
              </a:xfrm>
              <a:prstGeom prst="rect">
                <a:avLst/>
              </a:prstGeom>
              <a:blipFill>
                <a:blip r:embed="rId4"/>
                <a:stretch>
                  <a:fillRect t="-1223" b="-21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2">
            <a:extLst>
              <a:ext uri="{FF2B5EF4-FFF2-40B4-BE49-F238E27FC236}">
                <a16:creationId xmlns:a16="http://schemas.microsoft.com/office/drawing/2014/main" id="{C2A8F5B0-FEC0-9549-9054-1ADCBF4E283A}"/>
              </a:ext>
            </a:extLst>
          </p:cNvPr>
          <p:cNvSpPr txBox="1">
            <a:spLocks noChangeArrowheads="1"/>
          </p:cNvSpPr>
          <p:nvPr/>
        </p:nvSpPr>
        <p:spPr>
          <a:xfrm>
            <a:off x="2197862" y="649723"/>
            <a:ext cx="9525000" cy="105406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13004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98" kern="1200" cap="all" spc="284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br>
              <a:rPr lang="en-US" altLang="x-none" sz="3000" b="1"/>
            </a:br>
            <a:endParaRPr lang="en-US" altLang="x-none" sz="3000" b="1" dirty="0"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57405B-A202-3B46-B13F-AC3366D730C4}"/>
              </a:ext>
            </a:extLst>
          </p:cNvPr>
          <p:cNvSpPr/>
          <p:nvPr/>
        </p:nvSpPr>
        <p:spPr>
          <a:xfrm>
            <a:off x="2844800" y="2035722"/>
            <a:ext cx="78570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x-none" dirty="0">
                <a:latin typeface="+mj-lt"/>
              </a:rPr>
              <a:t>Idea 1. If the data are separable, find the </a:t>
            </a:r>
            <a:r>
              <a:rPr lang="en-US" altLang="x-none" dirty="0">
                <a:solidFill>
                  <a:srgbClr val="FF0000"/>
                </a:solidFill>
                <a:latin typeface="+mj-lt"/>
              </a:rPr>
              <a:t>decision boundary</a:t>
            </a:r>
            <a:r>
              <a:rPr lang="en-US" altLang="x-none" dirty="0">
                <a:latin typeface="+mj-lt"/>
              </a:rPr>
              <a:t> that maximizes the </a:t>
            </a:r>
            <a:r>
              <a:rPr lang="en-US" altLang="x-none" dirty="0">
                <a:solidFill>
                  <a:srgbClr val="FF0000"/>
                </a:solidFill>
                <a:latin typeface="+mj-lt"/>
              </a:rPr>
              <a:t>separation</a:t>
            </a:r>
            <a:r>
              <a:rPr lang="en-US" altLang="x-none" dirty="0">
                <a:latin typeface="+mj-lt"/>
              </a:rPr>
              <a:t>  between the two classes</a:t>
            </a:r>
            <a:endParaRPr lang="en-US" dirty="0">
              <a:latin typeface="+mj-lt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E393C57-D1C5-7D4F-8420-51D37BEB05C4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51499" y="572771"/>
            <a:ext cx="11013501" cy="1054064"/>
          </a:xfrm>
          <a:prstGeom prst="rect">
            <a:avLst/>
          </a:prstGeom>
        </p:spPr>
        <p:txBody>
          <a:bodyPr vert="horz" lIns="97536" tIns="48768" rIns="97536" bIns="48768" rtlCol="0" anchor="b">
            <a:normAutofit/>
          </a:bodyPr>
          <a:lstStyle>
            <a:lvl1pPr algn="l" defTabSz="914353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x-none" sz="5120" spc="0" dirty="0"/>
              <a:t>LINEAR SVMS </a:t>
            </a:r>
            <a:r>
              <a:rPr lang="mr-IN" altLang="x-none" sz="5120" spc="0" dirty="0"/>
              <a:t>–</a:t>
            </a:r>
            <a:r>
              <a:rPr lang="en-US" altLang="x-none" sz="5120" spc="0" dirty="0"/>
              <a:t> SEPARABLE CASE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5834A8-E2D2-7545-8255-28B9FB02E955}"/>
              </a:ext>
            </a:extLst>
          </p:cNvPr>
          <p:cNvSpPr txBox="1"/>
          <p:nvPr/>
        </p:nvSpPr>
        <p:spPr>
          <a:xfrm>
            <a:off x="718316" y="8252978"/>
            <a:ext cx="1156816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+mj-lt"/>
              </a:rPr>
              <a:t>Important: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Using dual (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Lagrangian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) formulation, 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you can show that to classify a new example, 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you only need the </a:t>
            </a:r>
            <a:r>
              <a:rPr lang="en-US" sz="2800" dirty="0">
                <a:solidFill>
                  <a:srgbClr val="FF0000"/>
                </a:solidFill>
                <a:latin typeface="+mj-lt"/>
              </a:rPr>
              <a:t>dot products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of the </a:t>
            </a:r>
            <a:r>
              <a:rPr lang="en-US" sz="2800" dirty="0">
                <a:solidFill>
                  <a:srgbClr val="FF0000"/>
                </a:solidFill>
                <a:latin typeface="+mj-lt"/>
              </a:rPr>
              <a:t>new example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and the </a:t>
            </a:r>
            <a:r>
              <a:rPr lang="en-US" sz="2800" dirty="0">
                <a:solidFill>
                  <a:srgbClr val="FF0000"/>
                </a:solidFill>
                <a:latin typeface="+mj-lt"/>
              </a:rPr>
              <a:t>support vectors.  </a:t>
            </a:r>
          </a:p>
        </p:txBody>
      </p:sp>
    </p:spTree>
    <p:extLst>
      <p:ext uri="{BB962C8B-B14F-4D97-AF65-F5344CB8AC3E}">
        <p14:creationId xmlns:p14="http://schemas.microsoft.com/office/powerpoint/2010/main" val="10955130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2"/>
          <p:cNvSpPr txBox="1">
            <a:spLocks noChangeArrowheads="1"/>
          </p:cNvSpPr>
          <p:nvPr/>
        </p:nvSpPr>
        <p:spPr>
          <a:xfrm>
            <a:off x="1249709" y="3048000"/>
            <a:ext cx="10858235" cy="845756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l" defTabSz="130046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6827" kern="1200" spc="-7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</a:br>
            <a: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  <a:t>Idea 2. If the data are separable with some noise, </a:t>
            </a:r>
          </a:p>
          <a:p>
            <a:pPr algn="ctr"/>
            <a:r>
              <a:rPr lang="en-US" altLang="x-none" sz="3000" spc="0" dirty="0">
                <a:solidFill>
                  <a:srgbClr val="FF0000"/>
                </a:solidFill>
                <a:latin typeface="+mn-lt"/>
              </a:rPr>
              <a:t>add slack variables </a:t>
            </a:r>
            <a: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  <a:t>that allow for misclassifications </a:t>
            </a:r>
            <a:r>
              <a:rPr lang="en-US" altLang="x-none" sz="3000" spc="0" dirty="0">
                <a:solidFill>
                  <a:srgbClr val="FF0000"/>
                </a:solidFill>
                <a:latin typeface="+mn-lt"/>
              </a:rPr>
              <a:t>(regularization)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507" y="4398016"/>
            <a:ext cx="5027228" cy="335148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F7B3143-0924-6D4D-A97D-B552913C7D0F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995649" y="685800"/>
            <a:ext cx="10985265" cy="1958715"/>
          </a:xfrm>
          <a:prstGeom prst="rect">
            <a:avLst/>
          </a:prstGeom>
        </p:spPr>
        <p:txBody>
          <a:bodyPr vert="horz" lIns="97536" tIns="48768" rIns="97536" bIns="48768" rtlCol="0" anchor="ctr">
            <a:normAutofit/>
          </a:bodyPr>
          <a:lstStyle>
            <a:lvl1pPr algn="l" defTabSz="914353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x-none" sz="5120" spc="300" dirty="0"/>
              <a:t>LINEAR SVMS</a:t>
            </a:r>
            <a:br>
              <a:rPr lang="en-US" altLang="x-none" sz="5120" spc="300" dirty="0"/>
            </a:br>
            <a:r>
              <a:rPr lang="en-US" altLang="x-none" sz="5120" spc="300" dirty="0"/>
              <a:t>SEPARABLE w/noise CASE</a:t>
            </a:r>
          </a:p>
        </p:txBody>
      </p:sp>
    </p:spTree>
    <p:extLst>
      <p:ext uri="{BB962C8B-B14F-4D97-AF65-F5344CB8AC3E}">
        <p14:creationId xmlns:p14="http://schemas.microsoft.com/office/powerpoint/2010/main" val="85868922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62739" y="4420801"/>
            <a:ext cx="5889057" cy="3835392"/>
            <a:chOff x="795647" y="1600199"/>
            <a:chExt cx="8043553" cy="536236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47" y="1600199"/>
              <a:ext cx="8043553" cy="5362369"/>
            </a:xfrm>
            <a:prstGeom prst="rect">
              <a:avLst/>
            </a:prstGeom>
          </p:spPr>
        </p:pic>
        <p:cxnSp>
          <p:nvCxnSpPr>
            <p:cNvPr id="7" name="Straight Arrow Connector 6"/>
            <p:cNvCxnSpPr/>
            <p:nvPr/>
          </p:nvCxnSpPr>
          <p:spPr>
            <a:xfrm flipH="1">
              <a:off x="4899258" y="3477928"/>
              <a:ext cx="105878" cy="2149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4498139" y="3506805"/>
              <a:ext cx="574308" cy="115823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4400550" y="3734637"/>
              <a:ext cx="100764" cy="1991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5176788" y="3891816"/>
              <a:ext cx="208544" cy="41709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5980497" y="4570398"/>
              <a:ext cx="57749" cy="11710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Box 40"/>
            <p:cNvSpPr txBox="1">
              <a:spLocks noChangeArrowheads="1"/>
            </p:cNvSpPr>
            <p:nvPr/>
          </p:nvSpPr>
          <p:spPr bwMode="auto">
            <a:xfrm>
              <a:off x="5032907" y="4012844"/>
              <a:ext cx="704850" cy="4733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solidFill>
                    <a:schemeClr val="tx2"/>
                  </a:solidFill>
                  <a:latin typeface="Gill Sans MT" panose="020B0502020104020203" pitchFamily="34" charset="77"/>
                </a:rPr>
                <a:t>ξ</a:t>
              </a:r>
              <a:r>
                <a:rPr lang="en-US" sz="1600" baseline="-25000" dirty="0">
                  <a:solidFill>
                    <a:schemeClr val="tx2"/>
                  </a:solidFill>
                  <a:latin typeface="Gill Sans MT" panose="020B0502020104020203" pitchFamily="34" charset="77"/>
                  <a:cs typeface="Times New Roman" charset="0"/>
                </a:rPr>
                <a:t>4</a:t>
              </a:r>
              <a:endParaRPr lang="en-US" altLang="x-none" sz="1707" baseline="-25000" dirty="0">
                <a:solidFill>
                  <a:schemeClr val="tx2"/>
                </a:solidFill>
                <a:latin typeface="Gill Sans MT" panose="020B0502020104020203" pitchFamily="34" charset="77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" name="Text Box 40"/>
            <p:cNvSpPr txBox="1">
              <a:spLocks noChangeArrowheads="1"/>
            </p:cNvSpPr>
            <p:nvPr/>
          </p:nvSpPr>
          <p:spPr bwMode="auto">
            <a:xfrm>
              <a:off x="5898548" y="4249515"/>
              <a:ext cx="704850" cy="5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 dirty="0">
                  <a:solidFill>
                    <a:schemeClr val="tx2"/>
                  </a:solidFill>
                  <a:latin typeface="Gill Sans MT" panose="020B0502020104020203" pitchFamily="34" charset="77"/>
                </a:rPr>
                <a:t>ξ</a:t>
              </a:r>
              <a:r>
                <a:rPr lang="en-US" altLang="x-none" sz="1707" baseline="-25000" dirty="0">
                  <a:solidFill>
                    <a:schemeClr val="tx2"/>
                  </a:solidFill>
                  <a:latin typeface="Gill Sans MT" panose="020B0502020104020203" pitchFamily="34" charset="77"/>
                  <a:ea typeface="Times New Roman" charset="0"/>
                  <a:cs typeface="Times New Roman" charset="0"/>
                </a:rPr>
                <a:t>5</a:t>
              </a:r>
            </a:p>
          </p:txBody>
        </p:sp>
        <p:sp>
          <p:nvSpPr>
            <p:cNvPr id="14" name="Text Box 40"/>
            <p:cNvSpPr txBox="1">
              <a:spLocks noChangeArrowheads="1"/>
            </p:cNvSpPr>
            <p:nvPr/>
          </p:nvSpPr>
          <p:spPr bwMode="auto">
            <a:xfrm>
              <a:off x="4464997" y="4171583"/>
              <a:ext cx="704850" cy="5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 dirty="0">
                  <a:solidFill>
                    <a:schemeClr val="tx2"/>
                  </a:solidFill>
                  <a:latin typeface="Gill Sans MT" panose="020B0502020104020203" pitchFamily="34" charset="77"/>
                </a:rPr>
                <a:t>ξ</a:t>
              </a:r>
              <a:r>
                <a:rPr lang="en-US" altLang="x-none" sz="1707" baseline="-25000" dirty="0">
                  <a:solidFill>
                    <a:schemeClr val="tx2"/>
                  </a:solidFill>
                  <a:latin typeface="Gill Sans MT" panose="020B0502020104020203" pitchFamily="34" charset="77"/>
                  <a:ea typeface="Times New Roman" charset="0"/>
                  <a:cs typeface="Times New Roman" charset="0"/>
                </a:rPr>
                <a:t>2</a:t>
              </a:r>
            </a:p>
          </p:txBody>
        </p:sp>
        <p:sp>
          <p:nvSpPr>
            <p:cNvPr id="16" name="Text Box 40"/>
            <p:cNvSpPr txBox="1">
              <a:spLocks noChangeArrowheads="1"/>
            </p:cNvSpPr>
            <p:nvPr/>
          </p:nvSpPr>
          <p:spPr bwMode="auto">
            <a:xfrm>
              <a:off x="4622485" y="2981066"/>
              <a:ext cx="704850" cy="5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 dirty="0">
                  <a:solidFill>
                    <a:schemeClr val="tx2"/>
                  </a:solidFill>
                  <a:latin typeface="Gill Sans MT" panose="020B0502020104020203" pitchFamily="34" charset="77"/>
                </a:rPr>
                <a:t>ξ</a:t>
              </a:r>
              <a:r>
                <a:rPr lang="en-US" sz="1707" baseline="-25000" dirty="0">
                  <a:solidFill>
                    <a:schemeClr val="tx2"/>
                  </a:solidFill>
                  <a:latin typeface="Gill Sans MT" panose="020B0502020104020203" pitchFamily="34" charset="77"/>
                  <a:cs typeface="Times New Roman" charset="0"/>
                </a:rPr>
                <a:t>1</a:t>
              </a:r>
              <a:r>
                <a:rPr lang="en-US" altLang="x-none" sz="1707" baseline="-25000" dirty="0">
                  <a:solidFill>
                    <a:srgbClr val="0070C0"/>
                  </a:solidFill>
                  <a:latin typeface="Gill Sans MT" panose="020B0502020104020203" pitchFamily="34" charset="77"/>
                  <a:ea typeface="Times New Roman" charset="0"/>
                  <a:cs typeface="Times New Roman" charset="0"/>
                </a:rPr>
                <a:t> </a:t>
              </a:r>
              <a:endParaRPr lang="en-US" altLang="x-none" sz="1707" baseline="-25000" dirty="0">
                <a:latin typeface="Gill Sans MT" panose="020B0502020104020203" pitchFamily="34" charset="77"/>
                <a:ea typeface="Times New Roman" charset="0"/>
                <a:cs typeface="Times New Roman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6640568" y="4759252"/>
                <a:ext cx="6081366" cy="31129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987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The problem becomes a </a:t>
                </a:r>
              </a:p>
              <a:p>
                <a:pPr algn="ctr"/>
                <a:r>
                  <a:rPr lang="en-US" sz="2987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constrained minimization of </a:t>
                </a:r>
              </a:p>
              <a:p>
                <a:pPr algn="ctr"/>
                <a:r>
                  <a:rPr lang="en-US" altLang="x-none" sz="2987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1/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sz="2987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987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en-US" sz="2987" dirty="0">
                    <a:solidFill>
                      <a:schemeClr val="tx1"/>
                    </a:solidFill>
                    <a:latin typeface="Gill Sans MT" panose="020B0502020104020203" pitchFamily="34" charset="77"/>
                  </a:rPr>
                  <a:t> </a:t>
                </a:r>
                <a:r>
                  <a:rPr lang="en-US" sz="2987" dirty="0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+ C ∑</a:t>
                </a:r>
                <a:r>
                  <a:rPr lang="en-US" sz="2987" baseline="-25000" dirty="0" err="1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i</a:t>
                </a:r>
                <a:r>
                  <a:rPr lang="en-US" sz="2987" baseline="-25000" dirty="0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 </a:t>
                </a:r>
                <a:r>
                  <a:rPr lang="en-US" sz="2987" dirty="0" err="1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ξ</a:t>
                </a:r>
                <a:r>
                  <a:rPr lang="en-US" sz="2987" baseline="-25000" dirty="0" err="1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i</a:t>
                </a:r>
                <a:r>
                  <a:rPr lang="en-US" sz="2987" dirty="0">
                    <a:solidFill>
                      <a:srgbClr val="FF0000"/>
                    </a:solidFill>
                    <a:latin typeface="Gill Sans MT" panose="020B0502020104020203" pitchFamily="34" charset="77"/>
                  </a:rPr>
                  <a:t>  </a:t>
                </a:r>
              </a:p>
              <a:p>
                <a:pPr algn="ctr"/>
                <a:endParaRPr lang="en-US" sz="2987" dirty="0">
                  <a:latin typeface="Gill Sans MT" panose="020B0502020104020203" pitchFamily="34" charset="77"/>
                </a:endParaRPr>
              </a:p>
              <a:p>
                <a:pPr algn="ctr"/>
                <a:r>
                  <a:rPr lang="en-US" sz="2560" dirty="0">
                    <a:latin typeface="Gill Sans MT" panose="020B0502020104020203" pitchFamily="34" charset="77"/>
                  </a:rPr>
                  <a:t>Examples “on the street” pay a penalty proportional to a parameter C times </a:t>
                </a:r>
              </a:p>
              <a:p>
                <a:pPr algn="ctr"/>
                <a:r>
                  <a:rPr lang="en-US" sz="2560" dirty="0">
                    <a:latin typeface="Gill Sans MT" panose="020B0502020104020203" pitchFamily="34" charset="77"/>
                  </a:rPr>
                  <a:t>their distance from the edge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568" y="4759252"/>
                <a:ext cx="6081366" cy="3112903"/>
              </a:xfrm>
              <a:prstGeom prst="rect">
                <a:avLst/>
              </a:prstGeom>
              <a:blipFill>
                <a:blip r:embed="rId3"/>
                <a:stretch>
                  <a:fillRect t="-2033" b="-4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2">
            <a:extLst>
              <a:ext uri="{FF2B5EF4-FFF2-40B4-BE49-F238E27FC236}">
                <a16:creationId xmlns:a16="http://schemas.microsoft.com/office/drawing/2014/main" id="{B8C30F5C-E587-FC4C-8F93-6A9AA581ED1C}"/>
              </a:ext>
            </a:extLst>
          </p:cNvPr>
          <p:cNvSpPr txBox="1">
            <a:spLocks noChangeArrowheads="1"/>
          </p:cNvSpPr>
          <p:nvPr/>
        </p:nvSpPr>
        <p:spPr>
          <a:xfrm>
            <a:off x="1249709" y="3048000"/>
            <a:ext cx="10858235" cy="845756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l" defTabSz="130046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6827" kern="1200" spc="-7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</a:br>
            <a: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  <a:t>Idea 2. If the data are separable with some noise, </a:t>
            </a:r>
          </a:p>
          <a:p>
            <a:pPr algn="ctr"/>
            <a:r>
              <a:rPr lang="en-US" altLang="x-none" sz="3000" spc="0" dirty="0">
                <a:solidFill>
                  <a:srgbClr val="FF0000"/>
                </a:solidFill>
                <a:latin typeface="+mn-lt"/>
              </a:rPr>
              <a:t>add slack variables </a:t>
            </a:r>
            <a:r>
              <a:rPr lang="en-US" altLang="x-none" sz="3000" spc="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</a:rPr>
              <a:t>that allow for misclassifications </a:t>
            </a:r>
            <a:r>
              <a:rPr lang="en-US" altLang="x-none" sz="3000" spc="0" dirty="0">
                <a:solidFill>
                  <a:srgbClr val="FF0000"/>
                </a:solidFill>
                <a:latin typeface="+mn-lt"/>
              </a:rPr>
              <a:t>(regularization)</a:t>
            </a: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F834234D-3FCC-444A-BCCB-023123808E58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995649" y="685800"/>
            <a:ext cx="10985265" cy="1958715"/>
          </a:xfrm>
          <a:prstGeom prst="rect">
            <a:avLst/>
          </a:prstGeom>
        </p:spPr>
        <p:txBody>
          <a:bodyPr vert="horz" lIns="97536" tIns="48768" rIns="97536" bIns="48768" rtlCol="0" anchor="ctr">
            <a:normAutofit/>
          </a:bodyPr>
          <a:lstStyle>
            <a:lvl1pPr algn="l" defTabSz="914353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x-none" sz="5120" spc="300" dirty="0"/>
              <a:t>LINEAR SVMS</a:t>
            </a:r>
            <a:br>
              <a:rPr lang="en-US" altLang="x-none" sz="5120" spc="300" dirty="0"/>
            </a:br>
            <a:r>
              <a:rPr lang="en-US" altLang="x-none" sz="5120" spc="300" dirty="0"/>
              <a:t>SEPARABLE w/noise CASE</a:t>
            </a:r>
          </a:p>
        </p:txBody>
      </p:sp>
      <p:sp>
        <p:nvSpPr>
          <p:cNvPr id="19" name="Text Box 40">
            <a:extLst>
              <a:ext uri="{FF2B5EF4-FFF2-40B4-BE49-F238E27FC236}">
                <a16:creationId xmlns:a16="http://schemas.microsoft.com/office/drawing/2014/main" id="{E3EC18AA-6633-1743-9BCE-5EA9211C6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2092" y="5961760"/>
            <a:ext cx="5160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dirty="0">
                <a:solidFill>
                  <a:schemeClr val="tx2"/>
                </a:solidFill>
                <a:latin typeface="Gill Sans MT" panose="020B0502020104020203" pitchFamily="34" charset="77"/>
              </a:rPr>
              <a:t>ξ</a:t>
            </a:r>
            <a:r>
              <a:rPr lang="en-US" sz="1707" baseline="-25000" dirty="0">
                <a:solidFill>
                  <a:schemeClr val="tx2"/>
                </a:solidFill>
                <a:latin typeface="Gill Sans MT" panose="020B0502020104020203" pitchFamily="34" charset="77"/>
                <a:cs typeface="Times New Roman" charset="0"/>
              </a:rPr>
              <a:t>3</a:t>
            </a:r>
            <a:endParaRPr lang="en-US" altLang="x-none" sz="1707" baseline="-25000" dirty="0">
              <a:solidFill>
                <a:schemeClr val="tx2"/>
              </a:solidFill>
              <a:latin typeface="Gill Sans MT" panose="020B0502020104020203" pitchFamily="34" charset="77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3000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28812" y="565717"/>
            <a:ext cx="5747175" cy="1281355"/>
          </a:xfrm>
        </p:spPr>
        <p:txBody>
          <a:bodyPr>
            <a:normAutofit/>
          </a:bodyPr>
          <a:lstStyle/>
          <a:p>
            <a:pPr algn="ctr"/>
            <a:r>
              <a:rPr lang="en-US" altLang="x-none" dirty="0"/>
              <a:t>Non-linear SVMs</a:t>
            </a:r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63229" y="2406397"/>
            <a:ext cx="10344572" cy="4046897"/>
          </a:xfrm>
        </p:spPr>
        <p:txBody>
          <a:bodyPr>
            <a:noAutofit/>
          </a:bodyPr>
          <a:lstStyle/>
          <a:p>
            <a:r>
              <a:rPr lang="en-US" altLang="x-none" sz="3200" dirty="0"/>
              <a:t>Datasets that are linearly separable, even with some noise, work out great.</a:t>
            </a:r>
          </a:p>
          <a:p>
            <a:endParaRPr lang="en-US" altLang="x-none" sz="3200" dirty="0"/>
          </a:p>
          <a:p>
            <a:r>
              <a:rPr lang="en-US" altLang="x-none" sz="3200" dirty="0"/>
              <a:t>But what are we going to do if the dataset cannot be separated with a line? </a:t>
            </a:r>
          </a:p>
          <a:p>
            <a:endParaRPr lang="en-US" altLang="x-none" sz="3200" dirty="0"/>
          </a:p>
          <a:p>
            <a:r>
              <a:rPr lang="en-US" altLang="x-none" sz="3200" dirty="0"/>
              <a:t>How about… mapping data to a higher-dimensional space?</a:t>
            </a:r>
          </a:p>
        </p:txBody>
      </p:sp>
      <p:sp>
        <p:nvSpPr>
          <p:cNvPr id="222228" name="Line 20"/>
          <p:cNvSpPr>
            <a:spLocks noChangeShapeType="1"/>
          </p:cNvSpPr>
          <p:nvPr/>
        </p:nvSpPr>
        <p:spPr bwMode="auto">
          <a:xfrm>
            <a:off x="3581403" y="5554658"/>
            <a:ext cx="422656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29" name="AutoShape 21"/>
          <p:cNvSpPr>
            <a:spLocks noChangeArrowheads="1"/>
          </p:cNvSpPr>
          <p:nvPr/>
        </p:nvSpPr>
        <p:spPr bwMode="auto">
          <a:xfrm>
            <a:off x="4053842" y="551232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0" name="Line 22"/>
          <p:cNvSpPr>
            <a:spLocks noChangeShapeType="1"/>
          </p:cNvSpPr>
          <p:nvPr/>
        </p:nvSpPr>
        <p:spPr bwMode="auto">
          <a:xfrm>
            <a:off x="5511802" y="5493698"/>
            <a:ext cx="0" cy="12192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1" name="Text Box 23"/>
          <p:cNvSpPr txBox="1">
            <a:spLocks noChangeArrowheads="1"/>
          </p:cNvSpPr>
          <p:nvPr/>
        </p:nvSpPr>
        <p:spPr bwMode="auto">
          <a:xfrm>
            <a:off x="5359402" y="5554659"/>
            <a:ext cx="365760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x-none" sz="3413" dirty="0">
                <a:latin typeface="Gill Sans MT" panose="020B0502020104020203" pitchFamily="34" charset="77"/>
              </a:rPr>
              <a:t>0</a:t>
            </a:r>
          </a:p>
        </p:txBody>
      </p:sp>
      <p:sp>
        <p:nvSpPr>
          <p:cNvPr id="222232" name="AutoShape 24"/>
          <p:cNvSpPr>
            <a:spLocks noChangeArrowheads="1"/>
          </p:cNvSpPr>
          <p:nvPr/>
        </p:nvSpPr>
        <p:spPr bwMode="auto">
          <a:xfrm>
            <a:off x="4439922" y="550216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3" name="AutoShape 25"/>
          <p:cNvSpPr>
            <a:spLocks noChangeArrowheads="1"/>
          </p:cNvSpPr>
          <p:nvPr/>
        </p:nvSpPr>
        <p:spPr bwMode="auto">
          <a:xfrm>
            <a:off x="4947922" y="551232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4" name="AutoShape 26"/>
          <p:cNvSpPr>
            <a:spLocks noChangeArrowheads="1"/>
          </p:cNvSpPr>
          <p:nvPr/>
        </p:nvSpPr>
        <p:spPr bwMode="auto">
          <a:xfrm>
            <a:off x="5171442" y="551232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5" name="AutoShape 27"/>
          <p:cNvSpPr>
            <a:spLocks noChangeArrowheads="1"/>
          </p:cNvSpPr>
          <p:nvPr/>
        </p:nvSpPr>
        <p:spPr bwMode="auto">
          <a:xfrm>
            <a:off x="6085842" y="5512325"/>
            <a:ext cx="94827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6" name="AutoShape 28"/>
          <p:cNvSpPr>
            <a:spLocks noChangeArrowheads="1"/>
          </p:cNvSpPr>
          <p:nvPr/>
        </p:nvSpPr>
        <p:spPr bwMode="auto">
          <a:xfrm>
            <a:off x="6329682" y="5512325"/>
            <a:ext cx="94827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37" name="AutoShape 29"/>
          <p:cNvSpPr>
            <a:spLocks noChangeArrowheads="1"/>
          </p:cNvSpPr>
          <p:nvPr/>
        </p:nvSpPr>
        <p:spPr bwMode="auto">
          <a:xfrm>
            <a:off x="5943602" y="5512325"/>
            <a:ext cx="94827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3" name="AutoShape 35"/>
          <p:cNvSpPr>
            <a:spLocks noChangeArrowheads="1"/>
          </p:cNvSpPr>
          <p:nvPr/>
        </p:nvSpPr>
        <p:spPr bwMode="auto">
          <a:xfrm>
            <a:off x="6736082" y="551232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4" name="AutoShape 36"/>
          <p:cNvSpPr>
            <a:spLocks noChangeArrowheads="1"/>
          </p:cNvSpPr>
          <p:nvPr/>
        </p:nvSpPr>
        <p:spPr bwMode="auto">
          <a:xfrm>
            <a:off x="6979922" y="551232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5" name="AutoShape 37"/>
          <p:cNvSpPr>
            <a:spLocks noChangeArrowheads="1"/>
          </p:cNvSpPr>
          <p:nvPr/>
        </p:nvSpPr>
        <p:spPr bwMode="auto">
          <a:xfrm>
            <a:off x="7508242" y="5502165"/>
            <a:ext cx="94827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6" name="Line 38"/>
          <p:cNvSpPr>
            <a:spLocks noChangeShapeType="1"/>
          </p:cNvSpPr>
          <p:nvPr/>
        </p:nvSpPr>
        <p:spPr bwMode="auto">
          <a:xfrm>
            <a:off x="3525520" y="8556939"/>
            <a:ext cx="5459324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7" name="AutoShape 39"/>
          <p:cNvSpPr>
            <a:spLocks noChangeArrowheads="1"/>
          </p:cNvSpPr>
          <p:nvPr/>
        </p:nvSpPr>
        <p:spPr bwMode="auto">
          <a:xfrm>
            <a:off x="4058920" y="746812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8" name="Line 40"/>
          <p:cNvSpPr>
            <a:spLocks noChangeShapeType="1"/>
          </p:cNvSpPr>
          <p:nvPr/>
        </p:nvSpPr>
        <p:spPr bwMode="auto">
          <a:xfrm>
            <a:off x="5455920" y="8495979"/>
            <a:ext cx="0" cy="12192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49" name="Text Box 41"/>
          <p:cNvSpPr txBox="1">
            <a:spLocks noChangeArrowheads="1"/>
          </p:cNvSpPr>
          <p:nvPr/>
        </p:nvSpPr>
        <p:spPr bwMode="auto">
          <a:xfrm>
            <a:off x="5303520" y="8526459"/>
            <a:ext cx="472442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x-none" sz="3413" dirty="0">
                <a:latin typeface="Gill Sans MT" panose="020B0502020104020203" pitchFamily="34" charset="77"/>
              </a:rPr>
              <a:t>0</a:t>
            </a:r>
          </a:p>
        </p:txBody>
      </p:sp>
      <p:sp>
        <p:nvSpPr>
          <p:cNvPr id="222250" name="AutoShape 42"/>
          <p:cNvSpPr>
            <a:spLocks noChangeArrowheads="1"/>
          </p:cNvSpPr>
          <p:nvPr/>
        </p:nvSpPr>
        <p:spPr bwMode="auto">
          <a:xfrm>
            <a:off x="4404360" y="797612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1" name="AutoShape 43"/>
          <p:cNvSpPr>
            <a:spLocks noChangeArrowheads="1"/>
          </p:cNvSpPr>
          <p:nvPr/>
        </p:nvSpPr>
        <p:spPr bwMode="auto">
          <a:xfrm>
            <a:off x="4892040" y="831140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2" name="AutoShape 44"/>
          <p:cNvSpPr>
            <a:spLocks noChangeArrowheads="1"/>
          </p:cNvSpPr>
          <p:nvPr/>
        </p:nvSpPr>
        <p:spPr bwMode="auto">
          <a:xfrm>
            <a:off x="5135880" y="841300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3" name="AutoShape 45"/>
          <p:cNvSpPr>
            <a:spLocks noChangeArrowheads="1"/>
          </p:cNvSpPr>
          <p:nvPr/>
        </p:nvSpPr>
        <p:spPr bwMode="auto">
          <a:xfrm>
            <a:off x="6029960" y="8321566"/>
            <a:ext cx="122485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4" name="AutoShape 46"/>
          <p:cNvSpPr>
            <a:spLocks noChangeArrowheads="1"/>
          </p:cNvSpPr>
          <p:nvPr/>
        </p:nvSpPr>
        <p:spPr bwMode="auto">
          <a:xfrm>
            <a:off x="6273800" y="8128526"/>
            <a:ext cx="122485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5" name="AutoShape 47"/>
          <p:cNvSpPr>
            <a:spLocks noChangeArrowheads="1"/>
          </p:cNvSpPr>
          <p:nvPr/>
        </p:nvSpPr>
        <p:spPr bwMode="auto">
          <a:xfrm>
            <a:off x="5826760" y="8392686"/>
            <a:ext cx="122485" cy="94827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6" name="AutoShape 48"/>
          <p:cNvSpPr>
            <a:spLocks noChangeArrowheads="1"/>
          </p:cNvSpPr>
          <p:nvPr/>
        </p:nvSpPr>
        <p:spPr bwMode="auto">
          <a:xfrm>
            <a:off x="6680200" y="778308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solidFill>
              <a:schemeClr val="accent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7" name="AutoShape 49"/>
          <p:cNvSpPr>
            <a:spLocks noChangeArrowheads="1"/>
          </p:cNvSpPr>
          <p:nvPr/>
        </p:nvSpPr>
        <p:spPr bwMode="auto">
          <a:xfrm>
            <a:off x="6985000" y="745796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8" name="AutoShape 50"/>
          <p:cNvSpPr>
            <a:spLocks noChangeArrowheads="1"/>
          </p:cNvSpPr>
          <p:nvPr/>
        </p:nvSpPr>
        <p:spPr bwMode="auto">
          <a:xfrm>
            <a:off x="7432040" y="6899166"/>
            <a:ext cx="122485" cy="94827"/>
          </a:xfrm>
          <a:prstGeom prst="octagon">
            <a:avLst>
              <a:gd name="adj" fmla="val 29287"/>
            </a:avLst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59" name="Line 51"/>
          <p:cNvSpPr>
            <a:spLocks noChangeShapeType="1"/>
          </p:cNvSpPr>
          <p:nvPr/>
        </p:nvSpPr>
        <p:spPr bwMode="auto">
          <a:xfrm flipV="1">
            <a:off x="5455920" y="7012619"/>
            <a:ext cx="0" cy="158496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0" name="Text Box 52"/>
          <p:cNvSpPr txBox="1">
            <a:spLocks noChangeArrowheads="1"/>
          </p:cNvSpPr>
          <p:nvPr/>
        </p:nvSpPr>
        <p:spPr bwMode="auto">
          <a:xfrm>
            <a:off x="5455920" y="6819579"/>
            <a:ext cx="629922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x-none" sz="3413" dirty="0">
                <a:latin typeface="Gill Sans MT" panose="020B0502020104020203" pitchFamily="34" charset="77"/>
              </a:rPr>
              <a:t>x</a:t>
            </a:r>
            <a:r>
              <a:rPr lang="en-US" altLang="x-none" sz="3413" baseline="30000" dirty="0">
                <a:latin typeface="Gill Sans MT" panose="020B0502020104020203" pitchFamily="34" charset="77"/>
              </a:rPr>
              <a:t>2</a:t>
            </a:r>
          </a:p>
        </p:txBody>
      </p:sp>
      <p:sp>
        <p:nvSpPr>
          <p:cNvPr id="222261" name="Text Box 53"/>
          <p:cNvSpPr txBox="1">
            <a:spLocks noChangeArrowheads="1"/>
          </p:cNvSpPr>
          <p:nvPr/>
        </p:nvSpPr>
        <p:spPr bwMode="auto">
          <a:xfrm>
            <a:off x="7680960" y="8455339"/>
            <a:ext cx="629922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x-none" sz="3413" dirty="0">
                <a:latin typeface="Gill Sans MT" panose="020B0502020104020203" pitchFamily="34" charset="77"/>
              </a:rPr>
              <a:t>x</a:t>
            </a:r>
            <a:endParaRPr lang="en-US" altLang="x-none" sz="3413" baseline="30000" dirty="0">
              <a:latin typeface="Gill Sans MT" panose="020B0502020104020203" pitchFamily="34" charset="77"/>
            </a:endParaRPr>
          </a:p>
        </p:txBody>
      </p:sp>
      <p:sp>
        <p:nvSpPr>
          <p:cNvPr id="222262" name="Text Box 54"/>
          <p:cNvSpPr txBox="1">
            <a:spLocks noChangeArrowheads="1"/>
          </p:cNvSpPr>
          <p:nvPr/>
        </p:nvSpPr>
        <p:spPr bwMode="auto">
          <a:xfrm>
            <a:off x="7665722" y="5493699"/>
            <a:ext cx="487680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x-none" sz="3413" dirty="0">
                <a:latin typeface="Gill Sans MT" panose="020B0502020104020203" pitchFamily="34" charset="77"/>
              </a:rPr>
              <a:t>x</a:t>
            </a:r>
            <a:endParaRPr lang="en-US" altLang="x-none" sz="3413" baseline="30000" dirty="0">
              <a:latin typeface="Gill Sans MT" panose="020B0502020104020203" pitchFamily="34" charset="77"/>
            </a:endParaRPr>
          </a:p>
        </p:txBody>
      </p:sp>
      <p:sp>
        <p:nvSpPr>
          <p:cNvPr id="222264" name="Line 56"/>
          <p:cNvSpPr>
            <a:spLocks noChangeShapeType="1"/>
          </p:cNvSpPr>
          <p:nvPr/>
        </p:nvSpPr>
        <p:spPr bwMode="auto">
          <a:xfrm flipV="1">
            <a:off x="4775200" y="7337739"/>
            <a:ext cx="4383207" cy="138176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5" name="Line 57"/>
          <p:cNvSpPr>
            <a:spLocks noChangeShapeType="1"/>
          </p:cNvSpPr>
          <p:nvPr/>
        </p:nvSpPr>
        <p:spPr bwMode="auto">
          <a:xfrm flipV="1">
            <a:off x="4770122" y="7256458"/>
            <a:ext cx="4291344" cy="1369907"/>
          </a:xfrm>
          <a:prstGeom prst="line">
            <a:avLst/>
          </a:prstGeom>
          <a:noFill/>
          <a:ln w="9525" cap="rnd">
            <a:solidFill>
              <a:schemeClr val="tx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6" name="Line 58"/>
          <p:cNvSpPr>
            <a:spLocks noChangeShapeType="1"/>
          </p:cNvSpPr>
          <p:nvPr/>
        </p:nvSpPr>
        <p:spPr bwMode="auto">
          <a:xfrm flipV="1">
            <a:off x="4892041" y="7439338"/>
            <a:ext cx="4212603" cy="1329267"/>
          </a:xfrm>
          <a:prstGeom prst="line">
            <a:avLst/>
          </a:prstGeom>
          <a:noFill/>
          <a:ln w="9525" cap="rnd">
            <a:solidFill>
              <a:schemeClr val="tx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7" name="Oval 59"/>
          <p:cNvSpPr>
            <a:spLocks noChangeArrowheads="1"/>
          </p:cNvSpPr>
          <p:nvPr/>
        </p:nvSpPr>
        <p:spPr bwMode="auto">
          <a:xfrm>
            <a:off x="6612466" y="7715353"/>
            <a:ext cx="314961" cy="233680"/>
          </a:xfrm>
          <a:prstGeom prst="ellipse">
            <a:avLst/>
          </a:prstGeom>
          <a:noFill/>
          <a:ln w="1905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8" name="Oval 60"/>
          <p:cNvSpPr>
            <a:spLocks noChangeArrowheads="1"/>
          </p:cNvSpPr>
          <p:nvPr/>
        </p:nvSpPr>
        <p:spPr bwMode="auto">
          <a:xfrm>
            <a:off x="6195906" y="8050633"/>
            <a:ext cx="314961" cy="233680"/>
          </a:xfrm>
          <a:prstGeom prst="ellipse">
            <a:avLst/>
          </a:prstGeom>
          <a:noFill/>
          <a:ln w="1905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  <p:sp>
        <p:nvSpPr>
          <p:cNvPr id="222269" name="Oval 61"/>
          <p:cNvSpPr>
            <a:spLocks noChangeArrowheads="1"/>
          </p:cNvSpPr>
          <p:nvPr/>
        </p:nvSpPr>
        <p:spPr bwMode="auto">
          <a:xfrm>
            <a:off x="5057986" y="8345274"/>
            <a:ext cx="314961" cy="233680"/>
          </a:xfrm>
          <a:prstGeom prst="ellipse">
            <a:avLst/>
          </a:prstGeom>
          <a:noFill/>
          <a:ln w="1905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413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706666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228" grpId="0" animBg="1"/>
      <p:bldP spid="222229" grpId="0" animBg="1"/>
      <p:bldP spid="222230" grpId="0" animBg="1"/>
      <p:bldP spid="222231" grpId="0"/>
      <p:bldP spid="222232" grpId="0" animBg="1"/>
      <p:bldP spid="222233" grpId="0" animBg="1"/>
      <p:bldP spid="222234" grpId="0" animBg="1"/>
      <p:bldP spid="222235" grpId="0" animBg="1"/>
      <p:bldP spid="222236" grpId="0" animBg="1"/>
      <p:bldP spid="222237" grpId="0" animBg="1"/>
      <p:bldP spid="222243" grpId="0" animBg="1"/>
      <p:bldP spid="222244" grpId="0" animBg="1"/>
      <p:bldP spid="222245" grpId="0" animBg="1"/>
      <p:bldP spid="222246" grpId="0" animBg="1"/>
      <p:bldP spid="222247" grpId="0" animBg="1"/>
      <p:bldP spid="222248" grpId="0" animBg="1"/>
      <p:bldP spid="222249" grpId="0"/>
      <p:bldP spid="222250" grpId="0" animBg="1"/>
      <p:bldP spid="222251" grpId="0" animBg="1"/>
      <p:bldP spid="222252" grpId="0" animBg="1"/>
      <p:bldP spid="222253" grpId="0" animBg="1"/>
      <p:bldP spid="222254" grpId="0" animBg="1"/>
      <p:bldP spid="222255" grpId="0" animBg="1"/>
      <p:bldP spid="222256" grpId="0" animBg="1"/>
      <p:bldP spid="222257" grpId="0" animBg="1"/>
      <p:bldP spid="222258" grpId="0" animBg="1"/>
      <p:bldP spid="222259" grpId="0" animBg="1"/>
      <p:bldP spid="222260" grpId="0"/>
      <p:bldP spid="222261" grpId="0"/>
      <p:bldP spid="222262" grpId="0"/>
      <p:bldP spid="222264" grpId="0" animBg="1"/>
      <p:bldP spid="222265" grpId="0" animBg="1"/>
      <p:bldP spid="222266" grpId="0" animBg="1"/>
      <p:bldP spid="222267" grpId="0"/>
      <p:bldP spid="222268" grpId="0"/>
      <p:bldP spid="222269" grpId="0"/>
    </p:bldLst>
  </p:timing>
</p:sld>
</file>

<file path=ppt/theme/theme1.xml><?xml version="1.0" encoding="utf-8"?>
<a:theme xmlns:a="http://schemas.openxmlformats.org/drawingml/2006/main" name="Parcel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1_Parcel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76761</TotalTime>
  <Pages>0</Pages>
  <Words>3421</Words>
  <Characters>0</Characters>
  <Application>Microsoft Macintosh PowerPoint</Application>
  <PresentationFormat>Custom</PresentationFormat>
  <Lines>0</Lines>
  <Paragraphs>449</Paragraphs>
  <Slides>45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Corbel</vt:lpstr>
      <vt:lpstr>Gill Sans MT</vt:lpstr>
      <vt:lpstr>Helvetica Neue Bold Condensed</vt:lpstr>
      <vt:lpstr>Parcel</vt:lpstr>
      <vt:lpstr>1_Parcel</vt:lpstr>
      <vt:lpstr>Machine learning  for physics and astronomy chapter 4</vt:lpstr>
      <vt:lpstr>support vector machines (SVMs)</vt:lpstr>
      <vt:lpstr>Support Vector Machines (SVM)</vt:lpstr>
      <vt:lpstr>Linear SVMs</vt:lpstr>
      <vt:lpstr>PowerPoint Presentation</vt:lpstr>
      <vt:lpstr>LINEAR SVMS – SEPARABLE CASE</vt:lpstr>
      <vt:lpstr>LINEAR SVMS SEPARABLE w/noise CASE</vt:lpstr>
      <vt:lpstr>LINEAR SVMS SEPARABLE w/noise CASE</vt:lpstr>
      <vt:lpstr>Non-linear SVMs</vt:lpstr>
      <vt:lpstr>Non-linear SVMs:   Feature spaces (kernel trick)</vt:lpstr>
      <vt:lpstr>Non-linear SVMs:   Feature spaces (kernel trick)</vt:lpstr>
      <vt:lpstr>THe Kernel trick</vt:lpstr>
      <vt:lpstr>THe Kernel trick</vt:lpstr>
      <vt:lpstr>The math of SVM is beautiful (this is a tiny summary of how I understand it)</vt:lpstr>
      <vt:lpstr> Hyperparameters of SVMs </vt:lpstr>
      <vt:lpstr>PowerPoint Presentation</vt:lpstr>
      <vt:lpstr>PowerPoint Presentation</vt:lpstr>
      <vt:lpstr>PowerPoint Presentation</vt:lpstr>
      <vt:lpstr>Optimizing hyperparameters</vt:lpstr>
      <vt:lpstr>Application: particle identification IN LHC event simulations (looking for bsm physics)</vt:lpstr>
      <vt:lpstr>We focus on a subset  with two channels 😅 </vt:lpstr>
      <vt:lpstr>Data set description</vt:lpstr>
      <vt:lpstr>Optimizing hyperparameters and nested cross validation</vt:lpstr>
      <vt:lpstr>Optimizing hyperparameters</vt:lpstr>
      <vt:lpstr>How can we optimize the hyperparameters?</vt:lpstr>
      <vt:lpstr>Nested  cross validation is used to properly estimate generalization error (nested = two levels, outer/inner)</vt:lpstr>
      <vt:lpstr>Inner cross validation  (inside gray outer training set) will be used to do the grid search; we will do this 5 times  (or as many outer CV folds we have).</vt:lpstr>
      <vt:lpstr>Let’s see it with one parameter:  C = {1, 10, 100}</vt:lpstr>
      <vt:lpstr>Let’s see it with one parameter:  C = {1, 10, 100}</vt:lpstr>
      <vt:lpstr>Let’s see it with one parameter:  C = {1, 10, 100}</vt:lpstr>
      <vt:lpstr>Let’s see it with one parameter:  C = {1, 10, 100}</vt:lpstr>
      <vt:lpstr>Let’s see it with one parameter:  C = {1, 10, 100}</vt:lpstr>
      <vt:lpstr>Let’s see it with one parameter:  C = {1, 10, 100}</vt:lpstr>
      <vt:lpstr>Summary of inner CV results: selecting C parameter Metric: accuracy</vt:lpstr>
      <vt:lpstr>Summary of inner CV results: selecting C parameter Metric: accuracy</vt:lpstr>
      <vt:lpstr>Now we apply the winning model (with C = 1) to the first fold of the outer test set </vt:lpstr>
      <vt:lpstr>PowerPoint Presentation</vt:lpstr>
      <vt:lpstr>Summary of inner CV results  on this second outer fold Metric: accuracy</vt:lpstr>
      <vt:lpstr>Summary of inner CV results  on this second outer fold Metric: accuracy</vt:lpstr>
      <vt:lpstr>Now we apply the winning model (with C = 10) to the test set of the second outer fold.</vt:lpstr>
      <vt:lpstr>we repeat this process of inner CV for the other three folds, so we will have 5 winning models and 5 scores.</vt:lpstr>
      <vt:lpstr>we repeat this process of inner CV for the other three folds, so we will have 5 winning models and 5 scores.</vt:lpstr>
      <vt:lpstr>we repeat this process of inner CV for the other three folds, so we will have 5 winning models and 5 scores.</vt:lpstr>
      <vt:lpstr>At the end we will have  the five performances  (outer test scores) of the five winning models. </vt:lpstr>
      <vt:lpstr>Updated summary of how to build a ML model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in Computational Astrophysics: Faraway Galaxies and Dark Energy </dc:title>
  <dc:subject/>
  <dc:creator/>
  <cp:keywords/>
  <dc:description/>
  <cp:lastModifiedBy>Viviana Acquaviva</cp:lastModifiedBy>
  <cp:revision>345</cp:revision>
  <cp:lastPrinted>2021-04-27T22:06:52Z</cp:lastPrinted>
  <dcterms:modified xsi:type="dcterms:W3CDTF">2023-05-12T21:37:28Z</dcterms:modified>
</cp:coreProperties>
</file>